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 id="2147483708" r:id="rId3"/>
  </p:sldMasterIdLst>
  <p:notesMasterIdLst>
    <p:notesMasterId r:id="rId16"/>
  </p:notesMasterIdLst>
  <p:sldIdLst>
    <p:sldId id="658" r:id="rId4"/>
    <p:sldId id="596" r:id="rId5"/>
    <p:sldId id="607" r:id="rId6"/>
    <p:sldId id="597" r:id="rId7"/>
    <p:sldId id="657" r:id="rId8"/>
    <p:sldId id="598" r:id="rId9"/>
    <p:sldId id="653" r:id="rId10"/>
    <p:sldId id="593" r:id="rId11"/>
    <p:sldId id="606" r:id="rId12"/>
    <p:sldId id="608" r:id="rId13"/>
    <p:sldId id="261" r:id="rId14"/>
    <p:sldId id="61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04040"/>
    <a:srgbClr val="B5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90" autoAdjust="0"/>
    <p:restoredTop sz="77003" autoAdjust="0"/>
  </p:normalViewPr>
  <p:slideViewPr>
    <p:cSldViewPr snapToGrid="0">
      <p:cViewPr varScale="1">
        <p:scale>
          <a:sx n="85" d="100"/>
          <a:sy n="85" d="100"/>
        </p:scale>
        <p:origin x="1716"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D07FCD-B8AE-43E4-A426-B8A86F66D213}" type="doc">
      <dgm:prSet loTypeId="urn:microsoft.com/office/officeart/2005/8/layout/process4" loCatId="process" qsTypeId="urn:microsoft.com/office/officeart/2005/8/quickstyle/simple1" qsCatId="simple" csTypeId="urn:microsoft.com/office/officeart/2005/8/colors/accent2_2" csCatId="accent2" phldr="1"/>
      <dgm:spPr/>
      <dgm:t>
        <a:bodyPr/>
        <a:lstStyle/>
        <a:p>
          <a:endParaRPr lang="en-US"/>
        </a:p>
      </dgm:t>
    </dgm:pt>
    <dgm:pt modelId="{911A4BFC-3426-4E4F-8DF7-ED2F8BAF63A8}">
      <dgm:prSet/>
      <dgm:spPr/>
      <dgm:t>
        <a:bodyPr/>
        <a:lstStyle/>
        <a:p>
          <a:r>
            <a:rPr lang="en-US" dirty="0"/>
            <a:t>TCPro predicts immunogenicity based on patient HLA genotype and the protein sequences (most important factors),</a:t>
          </a:r>
        </a:p>
      </dgm:t>
    </dgm:pt>
    <dgm:pt modelId="{34C0515D-52F7-444B-892F-75CB471FD9B4}" type="parTrans" cxnId="{79396185-AAA0-477C-8F21-38231823687B}">
      <dgm:prSet/>
      <dgm:spPr/>
      <dgm:t>
        <a:bodyPr/>
        <a:lstStyle/>
        <a:p>
          <a:endParaRPr lang="en-US"/>
        </a:p>
      </dgm:t>
    </dgm:pt>
    <dgm:pt modelId="{CA593A25-5C97-4C0C-B634-4884D8D7958D}" type="sibTrans" cxnId="{79396185-AAA0-477C-8F21-38231823687B}">
      <dgm:prSet/>
      <dgm:spPr/>
      <dgm:t>
        <a:bodyPr/>
        <a:lstStyle/>
        <a:p>
          <a:endParaRPr lang="en-US"/>
        </a:p>
      </dgm:t>
    </dgm:pt>
    <dgm:pt modelId="{465F5061-FFFE-4018-87AA-B8C3C3B3EB19}">
      <dgm:prSet/>
      <dgm:spPr/>
      <dgm:t>
        <a:bodyPr/>
        <a:lstStyle/>
        <a:p>
          <a:r>
            <a:rPr lang="en-US" dirty="0"/>
            <a:t>… but immunogenicity depends on many other factors including…</a:t>
          </a:r>
        </a:p>
      </dgm:t>
    </dgm:pt>
    <dgm:pt modelId="{8D74F434-6B2F-4831-AC97-F7F0D7097E88}" type="parTrans" cxnId="{46B46487-3B81-4546-B26D-381067347B39}">
      <dgm:prSet/>
      <dgm:spPr/>
      <dgm:t>
        <a:bodyPr/>
        <a:lstStyle/>
        <a:p>
          <a:endParaRPr lang="en-US"/>
        </a:p>
      </dgm:t>
    </dgm:pt>
    <dgm:pt modelId="{53985D97-D49C-404E-A7B1-F381A75D2ADA}" type="sibTrans" cxnId="{46B46487-3B81-4546-B26D-381067347B39}">
      <dgm:prSet/>
      <dgm:spPr/>
      <dgm:t>
        <a:bodyPr/>
        <a:lstStyle/>
        <a:p>
          <a:endParaRPr lang="en-US"/>
        </a:p>
      </dgm:t>
    </dgm:pt>
    <dgm:pt modelId="{05B21ABC-B3ED-4E96-9D20-3826819CD6BA}">
      <dgm:prSet/>
      <dgm:spPr/>
      <dgm:t>
        <a:bodyPr/>
        <a:lstStyle/>
        <a:p>
          <a:r>
            <a:rPr lang="en-US" b="1" dirty="0"/>
            <a:t>Product composition, patient comorbidities +more</a:t>
          </a:r>
        </a:p>
      </dgm:t>
    </dgm:pt>
    <dgm:pt modelId="{9F136730-32C8-49CA-8F02-2DAEC6B9A768}" type="parTrans" cxnId="{72A364E7-5576-4D07-BC5D-FE8AC251860D}">
      <dgm:prSet/>
      <dgm:spPr/>
      <dgm:t>
        <a:bodyPr/>
        <a:lstStyle/>
        <a:p>
          <a:endParaRPr lang="en-US"/>
        </a:p>
      </dgm:t>
    </dgm:pt>
    <dgm:pt modelId="{7470F6AB-4E06-40BF-9B26-EAA0964946FB}" type="sibTrans" cxnId="{72A364E7-5576-4D07-BC5D-FE8AC251860D}">
      <dgm:prSet/>
      <dgm:spPr/>
      <dgm:t>
        <a:bodyPr/>
        <a:lstStyle/>
        <a:p>
          <a:endParaRPr lang="en-US"/>
        </a:p>
      </dgm:t>
    </dgm:pt>
    <dgm:pt modelId="{FC0DE407-AA7E-45A3-9968-C01AD140CDF2}">
      <dgm:prSet/>
      <dgm:spPr/>
      <dgm:t>
        <a:bodyPr/>
        <a:lstStyle/>
        <a:p>
          <a:r>
            <a:rPr lang="en-US" b="1" dirty="0"/>
            <a:t>Repeated drug administrations over long time frames (re-stimulation)</a:t>
          </a:r>
        </a:p>
      </dgm:t>
    </dgm:pt>
    <dgm:pt modelId="{3B2C47C4-27B2-4A16-B7E4-D5794A25C7D4}" type="parTrans" cxnId="{4B4A1EF6-8C77-4789-987E-74EA56DD0454}">
      <dgm:prSet/>
      <dgm:spPr/>
      <dgm:t>
        <a:bodyPr/>
        <a:lstStyle/>
        <a:p>
          <a:endParaRPr lang="en-US"/>
        </a:p>
      </dgm:t>
    </dgm:pt>
    <dgm:pt modelId="{7483CFC0-6E81-42A2-8C11-2B6303E04436}" type="sibTrans" cxnId="{4B4A1EF6-8C77-4789-987E-74EA56DD0454}">
      <dgm:prSet/>
      <dgm:spPr/>
      <dgm:t>
        <a:bodyPr/>
        <a:lstStyle/>
        <a:p>
          <a:endParaRPr lang="en-US"/>
        </a:p>
      </dgm:t>
    </dgm:pt>
    <dgm:pt modelId="{FA7CC4B2-D383-47B5-969E-E4EAEC14B38A}">
      <dgm:prSet/>
      <dgm:spPr/>
      <dgm:t>
        <a:bodyPr/>
        <a:lstStyle/>
        <a:p>
          <a:r>
            <a:rPr lang="en-US" b="1" dirty="0"/>
            <a:t>Route of administration</a:t>
          </a:r>
        </a:p>
      </dgm:t>
    </dgm:pt>
    <dgm:pt modelId="{E4F77F34-6EDD-477B-A45A-95139FFB98CF}" type="parTrans" cxnId="{81DFDE13-C697-4B04-88FE-17D4EB4C6C85}">
      <dgm:prSet/>
      <dgm:spPr/>
      <dgm:t>
        <a:bodyPr/>
        <a:lstStyle/>
        <a:p>
          <a:endParaRPr lang="en-US"/>
        </a:p>
      </dgm:t>
    </dgm:pt>
    <dgm:pt modelId="{2457F788-F08E-4DF4-BF9F-7F62293C810B}" type="sibTrans" cxnId="{81DFDE13-C697-4B04-88FE-17D4EB4C6C85}">
      <dgm:prSet/>
      <dgm:spPr/>
      <dgm:t>
        <a:bodyPr/>
        <a:lstStyle/>
        <a:p>
          <a:endParaRPr lang="en-US"/>
        </a:p>
      </dgm:t>
    </dgm:pt>
    <dgm:pt modelId="{FD9E684B-FFB5-4BD9-959E-40AFCCBCA5E2}" type="pres">
      <dgm:prSet presAssocID="{C4D07FCD-B8AE-43E4-A426-B8A86F66D213}" presName="Name0" presStyleCnt="0">
        <dgm:presLayoutVars>
          <dgm:dir/>
          <dgm:animLvl val="lvl"/>
          <dgm:resizeHandles val="exact"/>
        </dgm:presLayoutVars>
      </dgm:prSet>
      <dgm:spPr/>
    </dgm:pt>
    <dgm:pt modelId="{518E322A-846D-48D0-AD78-2C0FE09A06CD}" type="pres">
      <dgm:prSet presAssocID="{465F5061-FFFE-4018-87AA-B8C3C3B3EB19}" presName="boxAndChildren" presStyleCnt="0"/>
      <dgm:spPr/>
    </dgm:pt>
    <dgm:pt modelId="{CFF257C2-D780-476E-B0F2-0C6952EF069C}" type="pres">
      <dgm:prSet presAssocID="{465F5061-FFFE-4018-87AA-B8C3C3B3EB19}" presName="parentTextBox" presStyleLbl="node1" presStyleIdx="0" presStyleCnt="2"/>
      <dgm:spPr/>
    </dgm:pt>
    <dgm:pt modelId="{B0890F6F-DFCD-4B51-9100-EF9137523403}" type="pres">
      <dgm:prSet presAssocID="{465F5061-FFFE-4018-87AA-B8C3C3B3EB19}" presName="entireBox" presStyleLbl="node1" presStyleIdx="0" presStyleCnt="2"/>
      <dgm:spPr/>
    </dgm:pt>
    <dgm:pt modelId="{BD70C5FC-D51C-4478-B356-751AE2F7639A}" type="pres">
      <dgm:prSet presAssocID="{465F5061-FFFE-4018-87AA-B8C3C3B3EB19}" presName="descendantBox" presStyleCnt="0"/>
      <dgm:spPr/>
    </dgm:pt>
    <dgm:pt modelId="{09D166FB-062C-42A3-8EB9-5BF0F32D15CF}" type="pres">
      <dgm:prSet presAssocID="{05B21ABC-B3ED-4E96-9D20-3826819CD6BA}" presName="childTextBox" presStyleLbl="fgAccFollowNode1" presStyleIdx="0" presStyleCnt="3">
        <dgm:presLayoutVars>
          <dgm:bulletEnabled val="1"/>
        </dgm:presLayoutVars>
      </dgm:prSet>
      <dgm:spPr/>
    </dgm:pt>
    <dgm:pt modelId="{47A12C53-041F-47B9-B723-6394023F086A}" type="pres">
      <dgm:prSet presAssocID="{FC0DE407-AA7E-45A3-9968-C01AD140CDF2}" presName="childTextBox" presStyleLbl="fgAccFollowNode1" presStyleIdx="1" presStyleCnt="3">
        <dgm:presLayoutVars>
          <dgm:bulletEnabled val="1"/>
        </dgm:presLayoutVars>
      </dgm:prSet>
      <dgm:spPr/>
    </dgm:pt>
    <dgm:pt modelId="{98B8F034-563A-4AD6-B7A6-42742D402381}" type="pres">
      <dgm:prSet presAssocID="{FA7CC4B2-D383-47B5-969E-E4EAEC14B38A}" presName="childTextBox" presStyleLbl="fgAccFollowNode1" presStyleIdx="2" presStyleCnt="3">
        <dgm:presLayoutVars>
          <dgm:bulletEnabled val="1"/>
        </dgm:presLayoutVars>
      </dgm:prSet>
      <dgm:spPr/>
    </dgm:pt>
    <dgm:pt modelId="{9417AC20-A634-46EC-BE11-6543F731F725}" type="pres">
      <dgm:prSet presAssocID="{CA593A25-5C97-4C0C-B634-4884D8D7958D}" presName="sp" presStyleCnt="0"/>
      <dgm:spPr/>
    </dgm:pt>
    <dgm:pt modelId="{DD022AF9-E941-4E70-B141-71771516B3A6}" type="pres">
      <dgm:prSet presAssocID="{911A4BFC-3426-4E4F-8DF7-ED2F8BAF63A8}" presName="arrowAndChildren" presStyleCnt="0"/>
      <dgm:spPr/>
    </dgm:pt>
    <dgm:pt modelId="{9CDC4DD5-A9A9-4425-A11C-6A6D74C10186}" type="pres">
      <dgm:prSet presAssocID="{911A4BFC-3426-4E4F-8DF7-ED2F8BAF63A8}" presName="parentTextArrow" presStyleLbl="node1" presStyleIdx="1" presStyleCnt="2"/>
      <dgm:spPr/>
    </dgm:pt>
  </dgm:ptLst>
  <dgm:cxnLst>
    <dgm:cxn modelId="{81DFDE13-C697-4B04-88FE-17D4EB4C6C85}" srcId="{465F5061-FFFE-4018-87AA-B8C3C3B3EB19}" destId="{FA7CC4B2-D383-47B5-969E-E4EAEC14B38A}" srcOrd="2" destOrd="0" parTransId="{E4F77F34-6EDD-477B-A45A-95139FFB98CF}" sibTransId="{2457F788-F08E-4DF4-BF9F-7F62293C810B}"/>
    <dgm:cxn modelId="{ED5C0728-1ED5-4C8E-BC34-45A40537EC48}" type="presOf" srcId="{465F5061-FFFE-4018-87AA-B8C3C3B3EB19}" destId="{CFF257C2-D780-476E-B0F2-0C6952EF069C}" srcOrd="0" destOrd="0" presId="urn:microsoft.com/office/officeart/2005/8/layout/process4"/>
    <dgm:cxn modelId="{79396185-AAA0-477C-8F21-38231823687B}" srcId="{C4D07FCD-B8AE-43E4-A426-B8A86F66D213}" destId="{911A4BFC-3426-4E4F-8DF7-ED2F8BAF63A8}" srcOrd="0" destOrd="0" parTransId="{34C0515D-52F7-444B-892F-75CB471FD9B4}" sibTransId="{CA593A25-5C97-4C0C-B634-4884D8D7958D}"/>
    <dgm:cxn modelId="{46B46487-3B81-4546-B26D-381067347B39}" srcId="{C4D07FCD-B8AE-43E4-A426-B8A86F66D213}" destId="{465F5061-FFFE-4018-87AA-B8C3C3B3EB19}" srcOrd="1" destOrd="0" parTransId="{8D74F434-6B2F-4831-AC97-F7F0D7097E88}" sibTransId="{53985D97-D49C-404E-A7B1-F381A75D2ADA}"/>
    <dgm:cxn modelId="{6B743A8B-6A48-40D0-BE10-2594373780B9}" type="presOf" srcId="{05B21ABC-B3ED-4E96-9D20-3826819CD6BA}" destId="{09D166FB-062C-42A3-8EB9-5BF0F32D15CF}" srcOrd="0" destOrd="0" presId="urn:microsoft.com/office/officeart/2005/8/layout/process4"/>
    <dgm:cxn modelId="{C99E809E-B67D-4319-AD80-7E75EB0BFBFE}" type="presOf" srcId="{FC0DE407-AA7E-45A3-9968-C01AD140CDF2}" destId="{47A12C53-041F-47B9-B723-6394023F086A}" srcOrd="0" destOrd="0" presId="urn:microsoft.com/office/officeart/2005/8/layout/process4"/>
    <dgm:cxn modelId="{55EA20A4-DD97-45C6-BFF3-7159329D0CC5}" type="presOf" srcId="{FA7CC4B2-D383-47B5-969E-E4EAEC14B38A}" destId="{98B8F034-563A-4AD6-B7A6-42742D402381}" srcOrd="0" destOrd="0" presId="urn:microsoft.com/office/officeart/2005/8/layout/process4"/>
    <dgm:cxn modelId="{C58ABEA8-5236-4E89-B40C-A0306753BD25}" type="presOf" srcId="{465F5061-FFFE-4018-87AA-B8C3C3B3EB19}" destId="{B0890F6F-DFCD-4B51-9100-EF9137523403}" srcOrd="1" destOrd="0" presId="urn:microsoft.com/office/officeart/2005/8/layout/process4"/>
    <dgm:cxn modelId="{392845BA-0EFB-4B02-9E06-DF0A39AFABA0}" type="presOf" srcId="{C4D07FCD-B8AE-43E4-A426-B8A86F66D213}" destId="{FD9E684B-FFB5-4BD9-959E-40AFCCBCA5E2}" srcOrd="0" destOrd="0" presId="urn:microsoft.com/office/officeart/2005/8/layout/process4"/>
    <dgm:cxn modelId="{72A364E7-5576-4D07-BC5D-FE8AC251860D}" srcId="{465F5061-FFFE-4018-87AA-B8C3C3B3EB19}" destId="{05B21ABC-B3ED-4E96-9D20-3826819CD6BA}" srcOrd="0" destOrd="0" parTransId="{9F136730-32C8-49CA-8F02-2DAEC6B9A768}" sibTransId="{7470F6AB-4E06-40BF-9B26-EAA0964946FB}"/>
    <dgm:cxn modelId="{4B4A1EF6-8C77-4789-987E-74EA56DD0454}" srcId="{465F5061-FFFE-4018-87AA-B8C3C3B3EB19}" destId="{FC0DE407-AA7E-45A3-9968-C01AD140CDF2}" srcOrd="1" destOrd="0" parTransId="{3B2C47C4-27B2-4A16-B7E4-D5794A25C7D4}" sibTransId="{7483CFC0-6E81-42A2-8C11-2B6303E04436}"/>
    <dgm:cxn modelId="{37EC89FE-AA9F-40D2-8745-49681C43E766}" type="presOf" srcId="{911A4BFC-3426-4E4F-8DF7-ED2F8BAF63A8}" destId="{9CDC4DD5-A9A9-4425-A11C-6A6D74C10186}" srcOrd="0" destOrd="0" presId="urn:microsoft.com/office/officeart/2005/8/layout/process4"/>
    <dgm:cxn modelId="{73349850-AEE2-4877-A45E-58DE412590EA}" type="presParOf" srcId="{FD9E684B-FFB5-4BD9-959E-40AFCCBCA5E2}" destId="{518E322A-846D-48D0-AD78-2C0FE09A06CD}" srcOrd="0" destOrd="0" presId="urn:microsoft.com/office/officeart/2005/8/layout/process4"/>
    <dgm:cxn modelId="{801E745F-090F-4C84-B90C-D49FE6453918}" type="presParOf" srcId="{518E322A-846D-48D0-AD78-2C0FE09A06CD}" destId="{CFF257C2-D780-476E-B0F2-0C6952EF069C}" srcOrd="0" destOrd="0" presId="urn:microsoft.com/office/officeart/2005/8/layout/process4"/>
    <dgm:cxn modelId="{32CFC79D-D46C-47D2-966B-BEBF70AF75D7}" type="presParOf" srcId="{518E322A-846D-48D0-AD78-2C0FE09A06CD}" destId="{B0890F6F-DFCD-4B51-9100-EF9137523403}" srcOrd="1" destOrd="0" presId="urn:microsoft.com/office/officeart/2005/8/layout/process4"/>
    <dgm:cxn modelId="{4320D403-7C3D-421B-B61A-BF6A457B847A}" type="presParOf" srcId="{518E322A-846D-48D0-AD78-2C0FE09A06CD}" destId="{BD70C5FC-D51C-4478-B356-751AE2F7639A}" srcOrd="2" destOrd="0" presId="urn:microsoft.com/office/officeart/2005/8/layout/process4"/>
    <dgm:cxn modelId="{60A644B8-4579-4D7E-A0DE-D1DFD5F92DCC}" type="presParOf" srcId="{BD70C5FC-D51C-4478-B356-751AE2F7639A}" destId="{09D166FB-062C-42A3-8EB9-5BF0F32D15CF}" srcOrd="0" destOrd="0" presId="urn:microsoft.com/office/officeart/2005/8/layout/process4"/>
    <dgm:cxn modelId="{2DB9A9BA-9316-4796-93D7-CC040AFADD60}" type="presParOf" srcId="{BD70C5FC-D51C-4478-B356-751AE2F7639A}" destId="{47A12C53-041F-47B9-B723-6394023F086A}" srcOrd="1" destOrd="0" presId="urn:microsoft.com/office/officeart/2005/8/layout/process4"/>
    <dgm:cxn modelId="{16B812F4-2C99-4F0E-A4D8-B2165054598F}" type="presParOf" srcId="{BD70C5FC-D51C-4478-B356-751AE2F7639A}" destId="{98B8F034-563A-4AD6-B7A6-42742D402381}" srcOrd="2" destOrd="0" presId="urn:microsoft.com/office/officeart/2005/8/layout/process4"/>
    <dgm:cxn modelId="{F5ADEF8D-37FF-409D-9F07-224F2662D6FF}" type="presParOf" srcId="{FD9E684B-FFB5-4BD9-959E-40AFCCBCA5E2}" destId="{9417AC20-A634-46EC-BE11-6543F731F725}" srcOrd="1" destOrd="0" presId="urn:microsoft.com/office/officeart/2005/8/layout/process4"/>
    <dgm:cxn modelId="{082B3816-A556-4DB2-9951-80622D20C969}" type="presParOf" srcId="{FD9E684B-FFB5-4BD9-959E-40AFCCBCA5E2}" destId="{DD022AF9-E941-4E70-B141-71771516B3A6}" srcOrd="2" destOrd="0" presId="urn:microsoft.com/office/officeart/2005/8/layout/process4"/>
    <dgm:cxn modelId="{E1DDC975-861B-4DD7-AC85-CFE5BE39943E}" type="presParOf" srcId="{DD022AF9-E941-4E70-B141-71771516B3A6}" destId="{9CDC4DD5-A9A9-4425-A11C-6A6D74C10186}"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90F6F-DFCD-4B51-9100-EF9137523403}">
      <dsp:nvSpPr>
        <dsp:cNvPr id="0" name=""/>
        <dsp:cNvSpPr/>
      </dsp:nvSpPr>
      <dsp:spPr>
        <a:xfrm>
          <a:off x="0" y="2626263"/>
          <a:ext cx="10515600" cy="17231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 but immunogenicity depends on many other factors including…</a:t>
          </a:r>
        </a:p>
      </dsp:txBody>
      <dsp:txXfrm>
        <a:off x="0" y="2626263"/>
        <a:ext cx="10515600" cy="930480"/>
      </dsp:txXfrm>
    </dsp:sp>
    <dsp:sp modelId="{09D166FB-062C-42A3-8EB9-5BF0F32D15CF}">
      <dsp:nvSpPr>
        <dsp:cNvPr id="0" name=""/>
        <dsp:cNvSpPr/>
      </dsp:nvSpPr>
      <dsp:spPr>
        <a:xfrm>
          <a:off x="5134" y="3522281"/>
          <a:ext cx="3501776" cy="79263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Product composition, patient comorbidities +more</a:t>
          </a:r>
        </a:p>
      </dsp:txBody>
      <dsp:txXfrm>
        <a:off x="5134" y="3522281"/>
        <a:ext cx="3501776" cy="792631"/>
      </dsp:txXfrm>
    </dsp:sp>
    <dsp:sp modelId="{47A12C53-041F-47B9-B723-6394023F086A}">
      <dsp:nvSpPr>
        <dsp:cNvPr id="0" name=""/>
        <dsp:cNvSpPr/>
      </dsp:nvSpPr>
      <dsp:spPr>
        <a:xfrm>
          <a:off x="3506911" y="3522281"/>
          <a:ext cx="3501776" cy="79263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Repeated drug administrations over long time frames (re-stimulation)</a:t>
          </a:r>
        </a:p>
      </dsp:txBody>
      <dsp:txXfrm>
        <a:off x="3506911" y="3522281"/>
        <a:ext cx="3501776" cy="792631"/>
      </dsp:txXfrm>
    </dsp:sp>
    <dsp:sp modelId="{98B8F034-563A-4AD6-B7A6-42742D402381}">
      <dsp:nvSpPr>
        <dsp:cNvPr id="0" name=""/>
        <dsp:cNvSpPr/>
      </dsp:nvSpPr>
      <dsp:spPr>
        <a:xfrm>
          <a:off x="7008688" y="3522281"/>
          <a:ext cx="3501776" cy="79263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Route of administration</a:t>
          </a:r>
        </a:p>
      </dsp:txBody>
      <dsp:txXfrm>
        <a:off x="7008688" y="3522281"/>
        <a:ext cx="3501776" cy="792631"/>
      </dsp:txXfrm>
    </dsp:sp>
    <dsp:sp modelId="{9CDC4DD5-A9A9-4425-A11C-6A6D74C10186}">
      <dsp:nvSpPr>
        <dsp:cNvPr id="0" name=""/>
        <dsp:cNvSpPr/>
      </dsp:nvSpPr>
      <dsp:spPr>
        <a:xfrm rot="10800000">
          <a:off x="0" y="1962"/>
          <a:ext cx="10515600" cy="265014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TCPro predicts immunogenicity based on patient HLA genotype and the protein sequences (most important factors),</a:t>
          </a:r>
        </a:p>
      </dsp:txBody>
      <dsp:txXfrm rot="10800000">
        <a:off x="0" y="1962"/>
        <a:ext cx="10515600" cy="17219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4A190-501B-471E-89BE-87B531465B0E}" type="datetimeFigureOut">
              <a:rPr lang="en-US" smtClean="0"/>
              <a:t>2/25/2021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5772A-0908-4840-85AC-410D383F841F}" type="slidenum">
              <a:rPr lang="en-US" smtClean="0"/>
              <a:t>‹#›</a:t>
            </a:fld>
            <a:endParaRPr lang="en-US" dirty="0"/>
          </a:p>
        </p:txBody>
      </p:sp>
    </p:spTree>
    <p:extLst>
      <p:ext uri="{BB962C8B-B14F-4D97-AF65-F5344CB8AC3E}">
        <p14:creationId xmlns:p14="http://schemas.microsoft.com/office/powerpoint/2010/main" val="302352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needed to better understand the effects of different parameters on the immunogenicity predictions of TCPro, </a:t>
            </a:r>
          </a:p>
        </p:txBody>
      </p:sp>
      <p:sp>
        <p:nvSpPr>
          <p:cNvPr id="4" name="Slide Number Placeholder 3"/>
          <p:cNvSpPr>
            <a:spLocks noGrp="1"/>
          </p:cNvSpPr>
          <p:nvPr>
            <p:ph type="sldNum" sz="quarter" idx="5"/>
          </p:nvPr>
        </p:nvSpPr>
        <p:spPr/>
        <p:txBody>
          <a:bodyPr/>
          <a:lstStyle/>
          <a:p>
            <a:fld id="{3515772A-0908-4840-85AC-410D383F841F}" type="slidenum">
              <a:rPr lang="en-US" smtClean="0"/>
              <a:t>1</a:t>
            </a:fld>
            <a:endParaRPr lang="en-US" dirty="0"/>
          </a:p>
        </p:txBody>
      </p:sp>
    </p:spTree>
    <p:extLst>
      <p:ext uri="{BB962C8B-B14F-4D97-AF65-F5344CB8AC3E}">
        <p14:creationId xmlns:p14="http://schemas.microsoft.com/office/powerpoint/2010/main" val="242055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could be due to HLA alleles cluster into superfamilies with similar preferences for antigens.</a:t>
            </a:r>
          </a:p>
        </p:txBody>
      </p:sp>
      <p:sp>
        <p:nvSpPr>
          <p:cNvPr id="4" name="Slide Number Placeholder 3"/>
          <p:cNvSpPr>
            <a:spLocks noGrp="1"/>
          </p:cNvSpPr>
          <p:nvPr>
            <p:ph type="sldNum" sz="quarter" idx="5"/>
          </p:nvPr>
        </p:nvSpPr>
        <p:spPr/>
        <p:txBody>
          <a:bodyPr/>
          <a:lstStyle/>
          <a:p>
            <a:fld id="{3515772A-0908-4840-85AC-410D383F841F}" type="slidenum">
              <a:rPr lang="en-US" smtClean="0"/>
              <a:t>10</a:t>
            </a:fld>
            <a:endParaRPr lang="en-US"/>
          </a:p>
        </p:txBody>
      </p:sp>
    </p:spTree>
    <p:extLst>
      <p:ext uri="{BB962C8B-B14F-4D97-AF65-F5344CB8AC3E}">
        <p14:creationId xmlns:p14="http://schemas.microsoft.com/office/powerpoint/2010/main" val="1842600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invite all of you to our immunogenicity workshop in June. We will have more than 20 speakers from the FDA, industry and academia with plenty of discussions on modeling in immunogenicity.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78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validate TCPro we obtained ex vivo assay data on 50 healthy donors whose HLA alleles are known to us. This dataset has 13 product samples and percent donors who responded to the samples are available.</a:t>
            </a:r>
          </a:p>
          <a:p>
            <a:endParaRPr lang="en-US" dirty="0"/>
          </a:p>
          <a:p>
            <a:r>
              <a:rPr lang="en-US" dirty="0"/>
              <a:t>We performed the same exact assay protocol using TCPro and simulated this ex vivo assay system on the computer. </a:t>
            </a:r>
          </a:p>
          <a:p>
            <a:endParaRPr lang="en-US" dirty="0"/>
          </a:p>
          <a:p>
            <a:r>
              <a:rPr lang="en-US" dirty="0"/>
              <a:t>In the figure here, along the vertical, we have the percent cohort that responded to a particular drug we tested. The lines in blue show the percent cohort response from the ex vivo assay and the red ones are the predictions of TCPro. </a:t>
            </a:r>
          </a:p>
          <a:p>
            <a:r>
              <a:rPr lang="en-US" dirty="0"/>
              <a:t>In general we saw that TCPro’s predictions compared well with the results of the ex vivo assay.</a:t>
            </a:r>
          </a:p>
        </p:txBody>
      </p:sp>
      <p:sp>
        <p:nvSpPr>
          <p:cNvPr id="4" name="Slide Number Placeholder 3"/>
          <p:cNvSpPr>
            <a:spLocks noGrp="1"/>
          </p:cNvSpPr>
          <p:nvPr>
            <p:ph type="sldNum" sz="quarter" idx="5"/>
          </p:nvPr>
        </p:nvSpPr>
        <p:spPr/>
        <p:txBody>
          <a:bodyPr/>
          <a:lstStyle/>
          <a:p>
            <a:fld id="{3515772A-0908-4840-85AC-410D383F841F}" type="slidenum">
              <a:rPr lang="en-US" smtClean="0"/>
              <a:t>2</a:t>
            </a:fld>
            <a:endParaRPr lang="en-US"/>
          </a:p>
        </p:txBody>
      </p:sp>
    </p:spTree>
    <p:extLst>
      <p:ext uri="{BB962C8B-B14F-4D97-AF65-F5344CB8AC3E}">
        <p14:creationId xmlns:p14="http://schemas.microsoft.com/office/powerpoint/2010/main" val="214107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Encouraged by our validation, we decided to generate our customized cohorts and test some products that were not on our validation dataset. For this we used the 1000 genomes project. The 1000 genomes project volunteers come from a diverse ethno-geographic backgrounds. </a:t>
            </a:r>
          </a:p>
          <a:p>
            <a:endParaRPr lang="en-US" dirty="0"/>
          </a:p>
          <a:p>
            <a:r>
              <a:rPr lang="en-US" dirty="0"/>
              <a:t>Although the latest version of the dataset carries genotype data on more than 2500 people, in the TCPro simulations that you will see in a moment, we used an earlier version of the dataset and obtained HLA alleles of 1272 people. We assigned random PBMC plasma concentrations to these people to develop our virtual WORLD patient cohort.</a:t>
            </a:r>
          </a:p>
        </p:txBody>
      </p:sp>
      <p:sp>
        <p:nvSpPr>
          <p:cNvPr id="4" name="Slide Number Placeholder 3"/>
          <p:cNvSpPr>
            <a:spLocks noGrp="1"/>
          </p:cNvSpPr>
          <p:nvPr>
            <p:ph type="sldNum" sz="quarter" idx="5"/>
          </p:nvPr>
        </p:nvSpPr>
        <p:spPr/>
        <p:txBody>
          <a:bodyPr/>
          <a:lstStyle/>
          <a:p>
            <a:fld id="{3515772A-0908-4840-85AC-410D383F841F}" type="slidenum">
              <a:rPr lang="en-US" smtClean="0"/>
              <a:t>3</a:t>
            </a:fld>
            <a:endParaRPr lang="en-US"/>
          </a:p>
        </p:txBody>
      </p:sp>
    </p:spTree>
    <p:extLst>
      <p:ext uri="{BB962C8B-B14F-4D97-AF65-F5344CB8AC3E}">
        <p14:creationId xmlns:p14="http://schemas.microsoft.com/office/powerpoint/2010/main" val="218566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compiled a set of drugs with published immunogenicity risk levels both from ex vivo and in vivo measurements. We have seen strong correlations between TCPro’s predictions on our Virtual World Cohort and those published measurements.</a:t>
            </a:r>
          </a:p>
        </p:txBody>
      </p:sp>
      <p:sp>
        <p:nvSpPr>
          <p:cNvPr id="4" name="Slide Number Placeholder 3"/>
          <p:cNvSpPr>
            <a:spLocks noGrp="1"/>
          </p:cNvSpPr>
          <p:nvPr>
            <p:ph type="sldNum" sz="quarter" idx="5"/>
          </p:nvPr>
        </p:nvSpPr>
        <p:spPr/>
        <p:txBody>
          <a:bodyPr/>
          <a:lstStyle/>
          <a:p>
            <a:fld id="{3515772A-0908-4840-85AC-410D383F841F}" type="slidenum">
              <a:rPr lang="en-US" smtClean="0"/>
              <a:t>4</a:t>
            </a:fld>
            <a:endParaRPr lang="en-US"/>
          </a:p>
        </p:txBody>
      </p:sp>
    </p:spTree>
    <p:extLst>
      <p:ext uri="{BB962C8B-B14F-4D97-AF65-F5344CB8AC3E}">
        <p14:creationId xmlns:p14="http://schemas.microsoft.com/office/powerpoint/2010/main" val="269299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5</a:t>
            </a:fld>
            <a:endParaRPr lang="en-US" dirty="0"/>
          </a:p>
        </p:txBody>
      </p:sp>
    </p:spTree>
    <p:extLst>
      <p:ext uri="{BB962C8B-B14F-4D97-AF65-F5344CB8AC3E}">
        <p14:creationId xmlns:p14="http://schemas.microsoft.com/office/powerpoint/2010/main" val="407491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t>
            </a:r>
            <a:r>
              <a:rPr lang="en-US" sz="1200" i="1" dirty="0"/>
              <a:t>treated</a:t>
            </a:r>
            <a:r>
              <a:rPr lang="en-US" sz="1200" dirty="0"/>
              <a:t> our virtual world cohort with different full-length protein-based biotherapeutics and obtained the immunogenicity risk probability of each member of the world cohort. </a:t>
            </a:r>
          </a:p>
          <a:p>
            <a:endParaRPr lang="en-US" sz="1050" dirty="0"/>
          </a:p>
          <a:p>
            <a:r>
              <a:rPr lang="en-US" sz="1200" dirty="0"/>
              <a:t>Our analysis showed a large degree of variability in patient responses for some of the drugs*</a:t>
            </a:r>
          </a:p>
          <a:p>
            <a:endParaRPr lang="en-US" sz="1200" dirty="0"/>
          </a:p>
          <a:p>
            <a:r>
              <a:rPr lang="en-US" sz="1200" dirty="0"/>
              <a:t>Here the dots on the figure represent the probability of immunogenicity of one virtual patient with distinct set of HLA-DRB1 alleles.</a:t>
            </a:r>
          </a:p>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6</a:t>
            </a:fld>
            <a:endParaRPr lang="en-US"/>
          </a:p>
        </p:txBody>
      </p:sp>
    </p:spTree>
    <p:extLst>
      <p:ext uri="{BB962C8B-B14F-4D97-AF65-F5344CB8AC3E}">
        <p14:creationId xmlns:p14="http://schemas.microsoft.com/office/powerpoint/2010/main" val="22190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analyzed three subpopulations within our world cohort (namely Finnish, Yoruba, and Japanese) and compared our immunogenicity risk predictions against the world cohort.</a:t>
            </a:r>
          </a:p>
          <a:p>
            <a:endParaRPr lang="en-US" sz="1050" dirty="0"/>
          </a:p>
          <a:p>
            <a:r>
              <a:rPr lang="en-US" sz="1050" dirty="0"/>
              <a:t>The figure is a little different from the plot I showed a slide ago. Here along the vertical we have the TCPro predicted %cohort responses for the world population, the Finish, Yoruba and Japanese populations.</a:t>
            </a:r>
          </a:p>
          <a:p>
            <a:endParaRPr lang="en-US" sz="1050" dirty="0"/>
          </a:p>
          <a:p>
            <a:r>
              <a:rPr lang="en-US" dirty="0"/>
              <a:t>Our analysis showed that although individual immune responses vary widely, differences in percent responders at the population level are not significant among geographically sampled cohorts.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15772A-0908-4840-85AC-410D383F8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39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some hemophilia A patients the neutralizing antibodies develop as late as the hundredth exposure to the product.</a:t>
            </a:r>
          </a:p>
          <a:p>
            <a:endParaRPr lang="en-US" dirty="0"/>
          </a:p>
          <a:p>
            <a:r>
              <a:rPr lang="en-US" sz="1200" kern="1200" dirty="0">
                <a:solidFill>
                  <a:schemeClr val="tx1"/>
                </a:solidFill>
                <a:effectLst/>
                <a:latin typeface="+mn-lt"/>
                <a:ea typeface="+mn-ea"/>
                <a:cs typeface="+mn-cs"/>
              </a:rPr>
              <a:t>concomitant medications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Inhaled human insulin… more immunogenic than sc insulin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ADA/aggregate correlation for </a:t>
            </a:r>
            <a:r>
              <a:rPr lang="el-GR" dirty="0">
                <a:latin typeface="Verdana" panose="020B0604030504040204" pitchFamily="34" charset="0"/>
                <a:ea typeface="Verdana" panose="020B0604030504040204" pitchFamily="34" charset="0"/>
                <a:cs typeface="Verdana" panose="020B0604030504040204" pitchFamily="34" charset="0"/>
              </a:rPr>
              <a:t>β</a:t>
            </a:r>
            <a:r>
              <a:rPr lang="en-GB" dirty="0"/>
              <a:t>-interferon and h-Insulin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8</a:t>
            </a:fld>
            <a:endParaRPr lang="en-US"/>
          </a:p>
        </p:txBody>
      </p:sp>
    </p:spTree>
    <p:extLst>
      <p:ext uri="{BB962C8B-B14F-4D97-AF65-F5344CB8AC3E}">
        <p14:creationId xmlns:p14="http://schemas.microsoft.com/office/powerpoint/2010/main" val="300843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natural extension of the work I presented today is on the allergenics and vaccinology front which OUR center at FDA regulates.</a:t>
            </a:r>
          </a:p>
          <a:p>
            <a:endParaRPr lang="en-US" dirty="0"/>
          </a:p>
          <a:p>
            <a:r>
              <a:rPr lang="en-US" dirty="0"/>
              <a:t>Also, we are certainly very interested in incorporating other immunogenicity assay modalities into TCPro, for example peptide proteomics/mass spectrometry data. </a:t>
            </a:r>
          </a:p>
          <a:p>
            <a:endParaRPr lang="en-US" dirty="0"/>
          </a:p>
          <a:p>
            <a:r>
              <a:rPr lang="en-US" dirty="0"/>
              <a:t>Dr. Dustin Padilla has recently joined our team and he is using some of the principles in TCPro and applying those in immunogenicity development and progression in pregnant people, neonates, and infants.</a:t>
            </a:r>
          </a:p>
        </p:txBody>
      </p:sp>
      <p:sp>
        <p:nvSpPr>
          <p:cNvPr id="4" name="Slide Number Placeholder 3"/>
          <p:cNvSpPr>
            <a:spLocks noGrp="1"/>
          </p:cNvSpPr>
          <p:nvPr>
            <p:ph type="sldNum" sz="quarter" idx="5"/>
          </p:nvPr>
        </p:nvSpPr>
        <p:spPr/>
        <p:txBody>
          <a:bodyPr/>
          <a:lstStyle/>
          <a:p>
            <a:fld id="{3515772A-0908-4840-85AC-410D383F841F}" type="slidenum">
              <a:rPr lang="en-US" smtClean="0"/>
              <a:t>9</a:t>
            </a:fld>
            <a:endParaRPr lang="en-US"/>
          </a:p>
        </p:txBody>
      </p:sp>
    </p:spTree>
    <p:extLst>
      <p:ext uri="{BB962C8B-B14F-4D97-AF65-F5344CB8AC3E}">
        <p14:creationId xmlns:p14="http://schemas.microsoft.com/office/powerpoint/2010/main" val="2911369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9.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4.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9.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6203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22603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2454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94E7-74BB-4121-A4CB-6E3548903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48A4-6D65-44F5-909F-DA89E08FC2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81EE9-C780-4CA9-8B87-AF4FAC301C00}"/>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8CFE91F-7EB1-4D92-BB13-AF768A237B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B8A171-7FF2-41C6-8DA4-6D558EB27D6E}"/>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20926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873B-5873-45F8-AE70-632AFA0E2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16E087-F342-49FB-B1D7-E56F688CA3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EF449-3868-4347-B6E3-0693BAA48CDB}"/>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17DFE6CA-2DDA-4828-9721-F8883E9E01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B748B4-0201-4034-B8CA-B5F1BD77D702}"/>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69826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5F2-ED21-42B9-94DB-C1A6E46D7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D234D-E4BF-4F31-8291-06A8DF264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E37169-1D87-4784-8153-224BA1974BCC}"/>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BFCAC1B-B6FE-43AA-BEA1-64963A8AAE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5898DD-3114-4227-9D97-EF857CF2F2D9}"/>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149188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2573-11A5-4A40-A396-15E101C62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8CCC4-44D6-452B-948F-A624853BD3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2A73B-91E9-41D3-8314-FD55498595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A27B1-E0C3-40D1-AA78-0074FC0DDAE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0EFF9F-7B36-4593-92B2-3FC41AB34A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FC965-5672-4A8F-8C9D-646FE3F6B66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633627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53DA-7C00-4381-B254-0CB2ACD35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80912C-4C5F-4CC2-AC2E-784BEB110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A24B29-00E7-4E5D-BDF2-7885A971CD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C7B21A-0482-4E88-9D8C-97390C355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65F5CB-8E95-4D3D-B5EA-61362FD5A4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D5FF0A-B098-4961-B34E-9FFB43F7344A}"/>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8" name="Footer Placeholder 7">
            <a:extLst>
              <a:ext uri="{FF2B5EF4-FFF2-40B4-BE49-F238E27FC236}">
                <a16:creationId xmlns:a16="http://schemas.microsoft.com/office/drawing/2014/main" id="{C89EC9DD-D1C5-42EF-81BB-D6DE3D1CE3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8CBD70-4B1B-45E6-830F-10E60A81B62A}"/>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469829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A69B-9138-4C14-95ED-80FBFA30D8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12A46-46EA-4A35-9C5E-B9F62CBC9359}"/>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4" name="Footer Placeholder 3">
            <a:extLst>
              <a:ext uri="{FF2B5EF4-FFF2-40B4-BE49-F238E27FC236}">
                <a16:creationId xmlns:a16="http://schemas.microsoft.com/office/drawing/2014/main" id="{CA04BDA5-161A-4E4E-B430-2652BE5DA5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1B7646-7CB0-4FAE-ACCA-82EADC3EE123}"/>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755285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4B7DE-A7D0-435B-88F1-DD0CE7175D41}"/>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3" name="Footer Placeholder 2">
            <a:extLst>
              <a:ext uri="{FF2B5EF4-FFF2-40B4-BE49-F238E27FC236}">
                <a16:creationId xmlns:a16="http://schemas.microsoft.com/office/drawing/2014/main" id="{5767B018-4D67-43A0-851A-7F2C24F08A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EC483CE-AF54-489C-BDAB-D8956636A90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73822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10CA-C9C2-4259-852E-2356B6073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AD5574-97E3-470B-A967-2BB82CB6D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DAB6C-F1BD-419B-8621-681975A0B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3321B9-1C19-4A34-B11F-2A11F826D745}"/>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641316BF-C5C5-4D2A-A82B-5BE6EB6D7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BC3876-67BA-4DB3-AC2E-D7B1D02F5017}"/>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0725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20624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2E55-D358-4618-82E8-5F2B53A9B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4DB35-A582-4794-9CD7-9D49BFAC0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58CCB81-9645-4795-935E-9BC414947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638783-E5B2-4A1A-B638-BBA94A409207}"/>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C10ACE-82F1-4124-BB7E-C075D10CEA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E31AF6-7DD9-4FF8-A098-0A34B83EE8C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93838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B548-02A5-4F6B-B34F-21DB5A3AFD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53D22-C793-45F1-8B17-F2CB280058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4A382-FDCA-4775-B38B-DF00A8D6AE43}"/>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BA9D47E-1B64-4319-BE60-6942781E61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17A1FA-44A6-46E7-B1A1-2DFE33F4AC1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896241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A1CF63-61D7-4CFD-8713-10E0401E9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08D98-2CF2-4A9C-ADBA-E9481A49B0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9690D4-691F-441D-9987-47AB65F01AB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78DA74CA-C884-4351-A910-332CF2F21E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46327B-4A26-456F-A330-DB0D7AA0AE4F}"/>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949589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2333821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sp>
        <p:nvSpPr>
          <p:cNvPr id="2" name="Title 1">
            <a:extLst>
              <a:ext uri="{FF2B5EF4-FFF2-40B4-BE49-F238E27FC236}">
                <a16:creationId xmlns:a16="http://schemas.microsoft.com/office/drawing/2014/main" id="{1FD6E10E-EE53-4F56-A34D-E5DD19FEEC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185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091829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7072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3702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831016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3760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386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4160595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395106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41034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105528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615899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140867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849038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01301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23886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6077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6251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15929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4493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81667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0840053-9654-42D7-A0E8-C1ABD218AA22}" type="slidenum">
              <a:rPr lang="en-US" smtClean="0"/>
              <a:t>‹#›</a:t>
            </a:fld>
            <a:endParaRPr lang="en-US" dirty="0"/>
          </a:p>
        </p:txBody>
      </p:sp>
    </p:spTree>
    <p:extLst>
      <p:ext uri="{BB962C8B-B14F-4D97-AF65-F5344CB8AC3E}">
        <p14:creationId xmlns:p14="http://schemas.microsoft.com/office/powerpoint/2010/main" val="2368512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4124C-3672-4CDC-B6C9-5ABB7185E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9AE7F-A522-4CE0-814C-D0C64C286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77D99-0884-4655-A34E-084F6DF93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9C4E457-CAF1-4E91-9F4C-307724C81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B157E02-1369-48BA-9D48-7FA6DFB75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89EB6-8DAF-48E6-BFFD-B829EE64BD1E}" type="slidenum">
              <a:rPr lang="en-US" smtClean="0"/>
              <a:t>‹#›</a:t>
            </a:fld>
            <a:endParaRPr lang="en-US" dirty="0"/>
          </a:p>
        </p:txBody>
      </p:sp>
    </p:spTree>
    <p:extLst>
      <p:ext uri="{BB962C8B-B14F-4D97-AF65-F5344CB8AC3E}">
        <p14:creationId xmlns:p14="http://schemas.microsoft.com/office/powerpoint/2010/main" val="19144009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2/25/2021</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36055348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2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7.xml"/><Relationship Id="rId7" Type="http://schemas.openxmlformats.org/officeDocument/2006/relationships/hyperlink" Target="mailto:osman.yogurtcu@fda.hhs.gov"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github.com/FDA/TCpro" TargetMode="Externa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hyperlink" Target="http://www.fda.gov/"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www.internationalgenome.org/data" TargetMode="External"/><Relationship Id="rId5"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9.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8.xml"/><Relationship Id="rId7" Type="http://schemas.openxmlformats.org/officeDocument/2006/relationships/image" Target="../media/image1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3.xml"/><Relationship Id="rId7" Type="http://schemas.openxmlformats.org/officeDocument/2006/relationships/diagramQuickStyle" Target="../diagrams/quickStyle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B543-9EEF-4CB2-AAB6-375B1AD8F184}"/>
              </a:ext>
            </a:extLst>
          </p:cNvPr>
          <p:cNvSpPr>
            <a:spLocks noGrp="1"/>
          </p:cNvSpPr>
          <p:nvPr>
            <p:ph type="title"/>
          </p:nvPr>
        </p:nvSpPr>
        <p:spPr/>
        <p:txBody>
          <a:bodyPr>
            <a:normAutofit/>
          </a:bodyPr>
          <a:lstStyle/>
          <a:p>
            <a:r>
              <a:rPr lang="en-US" b="1" dirty="0"/>
              <a:t>Predictions of TCPro are Most Sensitive to the Frequency of Drug-Specific CD4</a:t>
            </a:r>
            <a:r>
              <a:rPr lang="en-US" b="1" baseline="30000" dirty="0"/>
              <a:t>+</a:t>
            </a:r>
            <a:r>
              <a:rPr lang="en-US" b="1" dirty="0"/>
              <a:t> Cells</a:t>
            </a:r>
          </a:p>
        </p:txBody>
      </p:sp>
      <p:sp>
        <p:nvSpPr>
          <p:cNvPr id="3" name="Content Placeholder 2">
            <a:extLst>
              <a:ext uri="{FF2B5EF4-FFF2-40B4-BE49-F238E27FC236}">
                <a16:creationId xmlns:a16="http://schemas.microsoft.com/office/drawing/2014/main" id="{A020DADF-8639-4DAB-95EF-8038BC38E7AF}"/>
              </a:ext>
            </a:extLst>
          </p:cNvPr>
          <p:cNvSpPr>
            <a:spLocks noGrp="1"/>
          </p:cNvSpPr>
          <p:nvPr>
            <p:ph idx="1"/>
          </p:nvPr>
        </p:nvSpPr>
        <p:spPr/>
        <p:txBody>
          <a:bodyPr>
            <a:normAutofit lnSpcReduction="10000"/>
          </a:bodyPr>
          <a:lstStyle/>
          <a:p>
            <a:r>
              <a:rPr lang="en-US" dirty="0"/>
              <a:t>We ran a parameter sensitivity analysis </a:t>
            </a:r>
            <a:r>
              <a:rPr lang="en-US" i="1" dirty="0"/>
              <a:t>in silico </a:t>
            </a:r>
            <a:r>
              <a:rPr lang="en-US" dirty="0"/>
              <a:t>and calculated how much the parameter variations would affect the predicted percent cohort response. </a:t>
            </a:r>
          </a:p>
          <a:p>
            <a:endParaRPr lang="en-US" dirty="0"/>
          </a:p>
          <a:p>
            <a:r>
              <a:rPr lang="en-US" dirty="0"/>
              <a:t>We observed that the frequency of drug specific T cells shows a significant positive correlation with the predicted immune response. </a:t>
            </a:r>
          </a:p>
          <a:p>
            <a:endParaRPr lang="en-US" dirty="0"/>
          </a:p>
          <a:p>
            <a:r>
              <a:rPr lang="en-US" dirty="0"/>
              <a:t>The other significant parameters are </a:t>
            </a:r>
          </a:p>
          <a:p>
            <a:pPr lvl="1"/>
            <a:r>
              <a:rPr lang="en-US" dirty="0"/>
              <a:t>the mean concentration of maturation signal in the wells, </a:t>
            </a:r>
          </a:p>
          <a:p>
            <a:pPr lvl="1"/>
            <a:r>
              <a:rPr lang="en-US" dirty="0"/>
              <a:t>the rates of death and differentiation of the CD4</a:t>
            </a:r>
            <a:r>
              <a:rPr lang="en-US" baseline="30000" dirty="0"/>
              <a:t>+</a:t>
            </a:r>
            <a:r>
              <a:rPr lang="en-US" dirty="0"/>
              <a:t> cells.</a:t>
            </a:r>
          </a:p>
        </p:txBody>
      </p:sp>
      <p:pic>
        <p:nvPicPr>
          <p:cNvPr id="4" name="Audio 3">
            <a:hlinkClick r:id="" action="ppaction://media"/>
            <a:extLst>
              <a:ext uri="{FF2B5EF4-FFF2-40B4-BE49-F238E27FC236}">
                <a16:creationId xmlns:a16="http://schemas.microsoft.com/office/drawing/2014/main" id="{CF407E9F-498F-43B7-A0C9-2D10D11D64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2642085"/>
      </p:ext>
    </p:extLst>
  </p:cSld>
  <p:clrMapOvr>
    <a:masterClrMapping/>
  </p:clrMapOvr>
  <mc:AlternateContent xmlns:mc="http://schemas.openxmlformats.org/markup-compatibility/2006" xmlns:p14="http://schemas.microsoft.com/office/powerpoint/2010/main">
    <mc:Choice Requires="p14">
      <p:transition spd="slow" p14:dur="2000" advTm="56722"/>
    </mc:Choice>
    <mc:Fallback xmlns="">
      <p:transition spd="slow" advTm="56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071B4081-EECD-4094-B6CA-91A2DF3542FF}"/>
              </a:ext>
            </a:extLst>
          </p:cNvPr>
          <p:cNvSpPr>
            <a:spLocks noGrp="1"/>
          </p:cNvSpPr>
          <p:nvPr>
            <p:ph type="title"/>
          </p:nvPr>
        </p:nvSpPr>
        <p:spPr>
          <a:xfrm>
            <a:off x="838200" y="365125"/>
            <a:ext cx="10515600" cy="1325563"/>
          </a:xfrm>
        </p:spPr>
        <p:txBody>
          <a:bodyPr>
            <a:normAutofit/>
          </a:bodyPr>
          <a:lstStyle/>
          <a:p>
            <a:r>
              <a:rPr lang="en-US" sz="5400" b="1" dirty="0"/>
              <a:t>Conclusions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1F78598D-9734-4913-A397-5C52FD614A1A}"/>
              </a:ext>
            </a:extLst>
          </p:cNvPr>
          <p:cNvSpPr>
            <a:spLocks noGrp="1"/>
          </p:cNvSpPr>
          <p:nvPr>
            <p:ph idx="1"/>
          </p:nvPr>
        </p:nvSpPr>
        <p:spPr>
          <a:xfrm>
            <a:off x="838200" y="1825625"/>
            <a:ext cx="10515600" cy="4351338"/>
          </a:xfrm>
        </p:spPr>
        <p:txBody>
          <a:bodyPr>
            <a:normAutofit/>
          </a:bodyPr>
          <a:lstStyle/>
          <a:p>
            <a:r>
              <a:rPr lang="en-US" dirty="0"/>
              <a:t>TCPro predicts a protein-based drug’s risk of immunogenicity. </a:t>
            </a:r>
          </a:p>
          <a:p>
            <a:pPr lvl="1"/>
            <a:r>
              <a:rPr lang="en-US" dirty="0"/>
              <a:t>It is validated on </a:t>
            </a:r>
            <a:r>
              <a:rPr lang="en-US" i="1" dirty="0"/>
              <a:t>ex vivo </a:t>
            </a:r>
            <a:r>
              <a:rPr lang="en-US" dirty="0"/>
              <a:t>T cell assay results.</a:t>
            </a:r>
          </a:p>
          <a:p>
            <a:pPr lvl="1"/>
            <a:r>
              <a:rPr lang="en-US" dirty="0"/>
              <a:t>It compares well with observed immunogenicity risk levels.</a:t>
            </a:r>
          </a:p>
          <a:p>
            <a:pPr lvl="1"/>
            <a:r>
              <a:rPr lang="en-US" dirty="0"/>
              <a:t>It can perform risk prediction extrapolation to various patient cohorts.</a:t>
            </a:r>
          </a:p>
          <a:p>
            <a:pPr>
              <a:spcBef>
                <a:spcPts val="1800"/>
              </a:spcBef>
            </a:pPr>
            <a:r>
              <a:rPr lang="en-US" dirty="0"/>
              <a:t>We observed a large patient-to-patient variation in the immunogenicity risk.</a:t>
            </a:r>
          </a:p>
          <a:p>
            <a:pPr>
              <a:spcBef>
                <a:spcPts val="1800"/>
              </a:spcBef>
            </a:pPr>
            <a:r>
              <a:rPr lang="en-US" dirty="0"/>
              <a:t>However, on average, we saw that the immunogenicity risk differences between patient cohorts from different ethno-geographical backgrounds were small.</a:t>
            </a:r>
          </a:p>
        </p:txBody>
      </p:sp>
      <p:pic>
        <p:nvPicPr>
          <p:cNvPr id="3" name="Audio 2">
            <a:hlinkClick r:id="" action="ppaction://media"/>
            <a:extLst>
              <a:ext uri="{FF2B5EF4-FFF2-40B4-BE49-F238E27FC236}">
                <a16:creationId xmlns:a16="http://schemas.microsoft.com/office/drawing/2014/main" id="{9F197BCE-CD0F-41C6-8D84-2FFDC5C008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2467875"/>
      </p:ext>
    </p:extLst>
  </p:cSld>
  <p:clrMapOvr>
    <a:masterClrMapping/>
  </p:clrMapOvr>
  <mc:AlternateContent xmlns:mc="http://schemas.openxmlformats.org/markup-compatibility/2006" xmlns:p14="http://schemas.microsoft.com/office/powerpoint/2010/main">
    <mc:Choice Requires="p14">
      <p:transition spd="slow" p14:dur="2000" advTm="36901"/>
    </mc:Choice>
    <mc:Fallback xmlns="">
      <p:transition spd="slow" advTm="36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BBDEFC"/>
            </a:gs>
            <a:gs pos="74000">
              <a:srgbClr val="99CBF1"/>
            </a:gs>
            <a:gs pos="83000">
              <a:srgbClr val="508CC1"/>
            </a:gs>
            <a:gs pos="100000">
              <a:srgbClr val="467CAC"/>
            </a:gs>
          </a:gsLst>
          <a:lin ang="108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69050-9B65-4C86-B81A-32BA58B9958C}"/>
              </a:ext>
            </a:extLst>
          </p:cNvPr>
          <p:cNvPicPr>
            <a:picLocks noChangeAspect="1"/>
          </p:cNvPicPr>
          <p:nvPr/>
        </p:nvPicPr>
        <p:blipFill rotWithShape="1">
          <a:blip r:embed="rId5"/>
          <a:srcRect b="553"/>
          <a:stretch/>
        </p:blipFill>
        <p:spPr>
          <a:xfrm>
            <a:off x="942813" y="0"/>
            <a:ext cx="10306373" cy="6820044"/>
          </a:xfrm>
          <a:prstGeom prst="rect">
            <a:avLst/>
          </a:prstGeom>
        </p:spPr>
      </p:pic>
      <p:sp>
        <p:nvSpPr>
          <p:cNvPr id="8" name="Rectangle 7">
            <a:extLst>
              <a:ext uri="{FF2B5EF4-FFF2-40B4-BE49-F238E27FC236}">
                <a16:creationId xmlns:a16="http://schemas.microsoft.com/office/drawing/2014/main" id="{0CAE30C3-CB07-48F8-BBA6-2F9F6479F187}"/>
              </a:ext>
            </a:extLst>
          </p:cNvPr>
          <p:cNvSpPr/>
          <p:nvPr/>
        </p:nvSpPr>
        <p:spPr>
          <a:xfrm>
            <a:off x="8470897" y="5648189"/>
            <a:ext cx="2778288" cy="461665"/>
          </a:xfrm>
          <a:prstGeom prst="rect">
            <a:avLst/>
          </a:prstGeom>
          <a:solidFill>
            <a:schemeClr val="bg1">
              <a:alpha val="78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Registration opens soon!</a:t>
            </a:r>
          </a:p>
        </p:txBody>
      </p:sp>
      <p:grpSp>
        <p:nvGrpSpPr>
          <p:cNvPr id="16" name="Group 15">
            <a:extLst>
              <a:ext uri="{FF2B5EF4-FFF2-40B4-BE49-F238E27FC236}">
                <a16:creationId xmlns:a16="http://schemas.microsoft.com/office/drawing/2014/main" id="{1BF4F823-B0A4-479F-B86A-E9C429F98F5A}"/>
              </a:ext>
            </a:extLst>
          </p:cNvPr>
          <p:cNvGrpSpPr/>
          <p:nvPr/>
        </p:nvGrpSpPr>
        <p:grpSpPr>
          <a:xfrm>
            <a:off x="942812" y="37956"/>
            <a:ext cx="10306373" cy="2313069"/>
            <a:chOff x="942812" y="998539"/>
            <a:chExt cx="10306373" cy="2313069"/>
          </a:xfrm>
        </p:grpSpPr>
        <p:sp>
          <p:nvSpPr>
            <p:cNvPr id="5" name="Rectangle 4">
              <a:extLst>
                <a:ext uri="{FF2B5EF4-FFF2-40B4-BE49-F238E27FC236}">
                  <a16:creationId xmlns:a16="http://schemas.microsoft.com/office/drawing/2014/main" id="{AA09C1A1-79EB-4A99-AEF2-8DEE33C94EED}"/>
                </a:ext>
              </a:extLst>
            </p:cNvPr>
            <p:cNvSpPr/>
            <p:nvPr/>
          </p:nvSpPr>
          <p:spPr>
            <a:xfrm>
              <a:off x="942812" y="998539"/>
              <a:ext cx="10306373" cy="2313069"/>
            </a:xfrm>
            <a:prstGeom prst="rect">
              <a:avLst/>
            </a:prstGeom>
            <a:solidFill>
              <a:schemeClr val="bg1">
                <a:alpha val="81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FDA MIDD WORKSHOP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Model Informed Drug Development Approaches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for Immunogenicity Assessments</a:t>
              </a:r>
              <a:endParaRPr kumimoji="0" lang="en-US" sz="32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endParaRPr>
            </a:p>
            <a:p>
              <a:pPr lvl="0" algn="ctr" defTabSz="914400">
                <a:lnSpc>
                  <a:spcPct val="150000"/>
                </a:lnSpc>
                <a:defRPr/>
              </a:pPr>
              <a:r>
                <a:rPr lang="en-US" sz="2800" b="1" dirty="0">
                  <a:solidFill>
                    <a:srgbClr val="44546A"/>
                  </a:solidFill>
                  <a:latin typeface="Agency FB" panose="020B0503020202020204" pitchFamily="34" charset="0"/>
                </a:rPr>
                <a:t>Fully Virtual, June </a:t>
              </a:r>
              <a:r>
                <a:rPr kumimoji="0" lang="en-US" sz="28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9, 2021 </a:t>
              </a:r>
              <a:r>
                <a:rPr lang="en-US" sz="2800" b="1" dirty="0">
                  <a:solidFill>
                    <a:srgbClr val="44546A"/>
                  </a:solidFill>
                  <a:latin typeface="Agency FB" panose="020B0503020202020204" pitchFamily="34" charset="0"/>
                </a:rPr>
                <a:t>–</a:t>
              </a:r>
              <a:r>
                <a:rPr kumimoji="0" lang="en-US" sz="2800" b="1" i="0" u="none" strike="noStrike" kern="1200" cap="none" spc="0" normalizeH="0" baseline="0" noProof="0" dirty="0">
                  <a:ln>
                    <a:noFill/>
                  </a:ln>
                  <a:solidFill>
                    <a:srgbClr val="44546A"/>
                  </a:solidFill>
                  <a:effectLst/>
                  <a:uLnTx/>
                  <a:uFillTx/>
                  <a:latin typeface="Agency FB" panose="020B0503020202020204" pitchFamily="34" charset="0"/>
                  <a:ea typeface="+mn-ea"/>
                  <a:cs typeface="+mn-cs"/>
                </a:rPr>
                <a:t> 14:00-23:00 CET</a:t>
              </a:r>
            </a:p>
          </p:txBody>
        </p:sp>
        <p:cxnSp>
          <p:nvCxnSpPr>
            <p:cNvPr id="15" name="Straight Connector 14">
              <a:extLst>
                <a:ext uri="{FF2B5EF4-FFF2-40B4-BE49-F238E27FC236}">
                  <a16:creationId xmlns:a16="http://schemas.microsoft.com/office/drawing/2014/main" id="{9C88F4A8-52AB-438C-8B95-067513F1925C}"/>
                </a:ext>
              </a:extLst>
            </p:cNvPr>
            <p:cNvCxnSpPr/>
            <p:nvPr/>
          </p:nvCxnSpPr>
          <p:spPr>
            <a:xfrm>
              <a:off x="2678272" y="2769643"/>
              <a:ext cx="6667500" cy="0"/>
            </a:xfrm>
            <a:prstGeom prst="line">
              <a:avLst/>
            </a:prstGeom>
            <a:ln w="19050" cap="rnd">
              <a:solidFill>
                <a:srgbClr val="44546A"/>
              </a:solidFill>
            </a:ln>
          </p:spPr>
          <p:style>
            <a:lnRef idx="1">
              <a:schemeClr val="accent1"/>
            </a:lnRef>
            <a:fillRef idx="0">
              <a:schemeClr val="accent1"/>
            </a:fillRef>
            <a:effectRef idx="0">
              <a:schemeClr val="accent1"/>
            </a:effectRef>
            <a:fontRef idx="minor">
              <a:schemeClr val="tx1"/>
            </a:fontRef>
          </p:style>
        </p:cxnSp>
      </p:grpSp>
      <p:pic>
        <p:nvPicPr>
          <p:cNvPr id="6" name="Audio 5">
            <a:hlinkClick r:id="" action="ppaction://media"/>
            <a:extLst>
              <a:ext uri="{FF2B5EF4-FFF2-40B4-BE49-F238E27FC236}">
                <a16:creationId xmlns:a16="http://schemas.microsoft.com/office/drawing/2014/main" id="{BDD8580D-6057-422A-9FF5-0A71B35D67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536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950">
        <p159:morph option="byObject"/>
      </p:transition>
    </mc:Choice>
    <mc:Fallback xmlns="">
      <p:transition spd="slow" advTm="16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09B9-C4FA-44CF-8D35-404D9C666F2C}"/>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THANK YOU</a:t>
            </a:r>
          </a:p>
        </p:txBody>
      </p:sp>
      <p:pic>
        <p:nvPicPr>
          <p:cNvPr id="32" name="Graphic 31" descr="Smiling Face with No Fill">
            <a:extLst>
              <a:ext uri="{FF2B5EF4-FFF2-40B4-BE49-F238E27FC236}">
                <a16:creationId xmlns:a16="http://schemas.microsoft.com/office/drawing/2014/main" id="{37C9BAB9-B08E-4DDC-8A1F-166FEF6C1C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1" y="2743201"/>
            <a:ext cx="1371600" cy="1371600"/>
          </a:xfrm>
          <a:prstGeom prst="rect">
            <a:avLst/>
          </a:prstGeom>
        </p:spPr>
      </p:pic>
      <p:pic>
        <p:nvPicPr>
          <p:cNvPr id="34" name="Graphic 33">
            <a:extLst>
              <a:ext uri="{FF2B5EF4-FFF2-40B4-BE49-F238E27FC236}">
                <a16:creationId xmlns:a16="http://schemas.microsoft.com/office/drawing/2014/main" id="{10BD91F6-A935-4EC9-8AC7-2D0658FF8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Rectangle 2">
            <a:extLst>
              <a:ext uri="{FF2B5EF4-FFF2-40B4-BE49-F238E27FC236}">
                <a16:creationId xmlns:a16="http://schemas.microsoft.com/office/drawing/2014/main" id="{ADCB98FF-D581-4789-B44C-70F817196917}"/>
              </a:ext>
            </a:extLst>
          </p:cNvPr>
          <p:cNvSpPr/>
          <p:nvPr/>
        </p:nvSpPr>
        <p:spPr>
          <a:xfrm>
            <a:off x="3048000" y="5527037"/>
            <a:ext cx="6096000" cy="1200329"/>
          </a:xfrm>
          <a:prstGeom prst="rect">
            <a:avLst/>
          </a:prstGeom>
        </p:spPr>
        <p:txBody>
          <a:bodyPr>
            <a:spAutoFit/>
          </a:bodyPr>
          <a:lstStyle/>
          <a:p>
            <a:pPr algn="ctr"/>
            <a:r>
              <a:rPr lang="en-US" sz="2400" dirty="0">
                <a:solidFill>
                  <a:prstClr val="black"/>
                </a:solidFill>
              </a:rPr>
              <a:t>You may obtain TCPro from </a:t>
            </a:r>
            <a:r>
              <a:rPr lang="en-US" sz="2400" dirty="0">
                <a:hlinkClick r:id="rId6"/>
              </a:rPr>
              <a:t>https://github.com/FDA/TCPro</a:t>
            </a:r>
            <a:endParaRPr lang="en-US" sz="2400" dirty="0"/>
          </a:p>
          <a:p>
            <a:pPr algn="ctr"/>
            <a:r>
              <a:rPr lang="en-US" sz="2400" dirty="0">
                <a:solidFill>
                  <a:prstClr val="black"/>
                </a:solidFill>
              </a:rPr>
              <a:t>Email: </a:t>
            </a:r>
            <a:r>
              <a:rPr lang="en-US" sz="2400" dirty="0">
                <a:solidFill>
                  <a:prstClr val="black"/>
                </a:solidFill>
                <a:hlinkClick r:id="rId7"/>
              </a:rPr>
              <a:t>osman.yogurtcu@fda.hhs.gov</a:t>
            </a:r>
            <a:endParaRPr lang="en-US" sz="2400" dirty="0"/>
          </a:p>
        </p:txBody>
      </p:sp>
      <p:pic>
        <p:nvPicPr>
          <p:cNvPr id="5" name="Audio 4">
            <a:hlinkClick r:id="" action="ppaction://media"/>
            <a:extLst>
              <a:ext uri="{FF2B5EF4-FFF2-40B4-BE49-F238E27FC236}">
                <a16:creationId xmlns:a16="http://schemas.microsoft.com/office/drawing/2014/main" id="{CE4DB58C-9FD9-4AC3-8994-B9C2E8E7E7C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5269554"/>
      </p:ext>
    </p:extLst>
  </p:cSld>
  <p:clrMapOvr>
    <a:masterClrMapping/>
  </p:clrMapOvr>
  <mc:AlternateContent xmlns:mc="http://schemas.openxmlformats.org/markup-compatibility/2006" xmlns:p14="http://schemas.microsoft.com/office/powerpoint/2010/main">
    <mc:Choice Requires="p14">
      <p:transition spd="slow" p14:dur="2000" advTm="7491"/>
    </mc:Choice>
    <mc:Fallback xmlns="">
      <p:transition spd="slow" advTm="7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27B8B23-84C8-4FB0-82AA-E42AB7DDF562}"/>
              </a:ext>
            </a:extLst>
          </p:cNvPr>
          <p:cNvSpPr>
            <a:spLocks noGrp="1"/>
          </p:cNvSpPr>
          <p:nvPr>
            <p:ph type="title"/>
          </p:nvPr>
        </p:nvSpPr>
        <p:spPr>
          <a:xfrm>
            <a:off x="1237489" y="566382"/>
            <a:ext cx="4534047" cy="1550284"/>
          </a:xfrm>
        </p:spPr>
        <p:txBody>
          <a:bodyPr vert="horz" lIns="91440" tIns="45720" rIns="91440" bIns="45720" rtlCol="0" anchor="b">
            <a:normAutofit/>
          </a:bodyPr>
          <a:lstStyle/>
          <a:p>
            <a:r>
              <a:rPr lang="en-US" sz="3300" b="1" dirty="0">
                <a:latin typeface="Calibri Light" panose="020F0302020204030204" pitchFamily="34" charset="0"/>
                <a:cs typeface="Calibri Light" panose="020F0302020204030204" pitchFamily="34" charset="0"/>
              </a:rPr>
              <a:t>TCPro Validation:</a:t>
            </a:r>
            <a:br>
              <a:rPr lang="en-US" sz="3300" b="1" dirty="0">
                <a:latin typeface="Calibri Light" panose="020F0302020204030204" pitchFamily="34" charset="0"/>
                <a:cs typeface="Calibri Light" panose="020F0302020204030204" pitchFamily="34" charset="0"/>
              </a:rPr>
            </a:br>
            <a:r>
              <a:rPr lang="en-US" sz="3300" b="1" i="1" dirty="0">
                <a:latin typeface="Calibri Light" panose="020F0302020204030204" pitchFamily="34" charset="0"/>
                <a:cs typeface="Calibri Light" panose="020F0302020204030204" pitchFamily="34" charset="0"/>
              </a:rPr>
              <a:t>ex vivo </a:t>
            </a:r>
            <a:r>
              <a:rPr lang="en-US" sz="3300" b="1" dirty="0">
                <a:latin typeface="Calibri Light" panose="020F0302020204030204" pitchFamily="34" charset="0"/>
                <a:cs typeface="Calibri Light" panose="020F0302020204030204" pitchFamily="34" charset="0"/>
              </a:rPr>
              <a:t>T Cell Activation Assays Data</a:t>
            </a:r>
          </a:p>
        </p:txBody>
      </p:sp>
      <p:sp>
        <p:nvSpPr>
          <p:cNvPr id="13" name="Rectangle 12">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7D132FF5-ED9B-44F1-9A12-D876F3CBF406}"/>
              </a:ext>
            </a:extLst>
          </p:cNvPr>
          <p:cNvSpPr>
            <a:spLocks noGrp="1"/>
          </p:cNvSpPr>
          <p:nvPr>
            <p:ph sz="half" idx="1"/>
          </p:nvPr>
        </p:nvSpPr>
        <p:spPr>
          <a:xfrm>
            <a:off x="1199533" y="2438399"/>
            <a:ext cx="5096491" cy="4145281"/>
          </a:xfrm>
        </p:spPr>
        <p:txBody>
          <a:bodyPr vert="horz" lIns="91440" tIns="45720" rIns="91440" bIns="45720" rtlCol="0">
            <a:normAutofit/>
          </a:bodyPr>
          <a:lstStyle/>
          <a:p>
            <a:pPr marL="0" indent="0">
              <a:buNone/>
            </a:pPr>
            <a:r>
              <a:rPr lang="en-US" sz="2400" dirty="0">
                <a:latin typeface="Calibri" panose="020F0502020204030204" pitchFamily="34" charset="0"/>
                <a:cs typeface="Calibri" panose="020F0502020204030204" pitchFamily="34" charset="0"/>
              </a:rPr>
              <a:t>Immunogenicity assay data (FDA-OTAT) </a:t>
            </a:r>
          </a:p>
          <a:p>
            <a:pPr lvl="1"/>
            <a:r>
              <a:rPr lang="en-US" sz="2000" dirty="0">
                <a:latin typeface="Calibri" panose="020F0502020204030204" pitchFamily="34" charset="0"/>
                <a:cs typeface="Calibri" panose="020F0502020204030204" pitchFamily="34" charset="0"/>
              </a:rPr>
              <a:t>Blood samples from 50 healthy donors </a:t>
            </a:r>
          </a:p>
          <a:p>
            <a:pPr lvl="1"/>
            <a:r>
              <a:rPr lang="en-US" sz="2000" dirty="0">
                <a:latin typeface="Calibri" panose="020F0502020204030204" pitchFamily="34" charset="0"/>
                <a:cs typeface="Calibri" panose="020F0502020204030204" pitchFamily="34" charset="0"/>
              </a:rPr>
              <a:t>Donors are HLA allele-typed</a:t>
            </a:r>
          </a:p>
          <a:p>
            <a:pPr lvl="1"/>
            <a:r>
              <a:rPr lang="en-US" sz="2000" dirty="0">
                <a:latin typeface="Calibri" panose="020F0502020204030204" pitchFamily="34" charset="0"/>
                <a:cs typeface="Calibri" panose="020F0502020204030204" pitchFamily="34" charset="0"/>
              </a:rPr>
              <a:t>13 products tested (protein or peptide)</a:t>
            </a:r>
          </a:p>
          <a:p>
            <a:pPr lvl="1"/>
            <a:r>
              <a:rPr lang="en-US" sz="2000" dirty="0">
                <a:latin typeface="Calibri" panose="020F0502020204030204" pitchFamily="34" charset="0"/>
                <a:cs typeface="Calibri" panose="020F0502020204030204" pitchFamily="34" charset="0"/>
              </a:rPr>
              <a:t>%donors demonstrating immune response calculated</a:t>
            </a:r>
          </a:p>
          <a:p>
            <a:pPr lvl="1"/>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Simulate the same assays with TCPro</a:t>
            </a:r>
          </a:p>
          <a:p>
            <a:pPr lvl="1"/>
            <a:r>
              <a:rPr lang="en-US" sz="2000" dirty="0">
                <a:latin typeface="Calibri" panose="020F0502020204030204" pitchFamily="34" charset="0"/>
                <a:cs typeface="Calibri" panose="020F0502020204030204" pitchFamily="34" charset="0"/>
              </a:rPr>
              <a:t>More than a million assay wells simulated</a:t>
            </a:r>
          </a:p>
          <a:p>
            <a:pPr lvl="1"/>
            <a:r>
              <a:rPr lang="en-US" sz="2000" dirty="0">
                <a:latin typeface="Calibri" panose="020F0502020204030204" pitchFamily="34" charset="0"/>
                <a:cs typeface="Calibri" panose="020F0502020204030204" pitchFamily="34" charset="0"/>
              </a:rPr>
              <a:t>Absolute %Error in the mean is 4.2%</a:t>
            </a:r>
            <a:endParaRPr lang="en-US" sz="2000" i="1" dirty="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A8635274-496C-47DD-BA46-E1D06E5138B5}"/>
              </a:ext>
            </a:extLst>
          </p:cNvPr>
          <p:cNvPicPr>
            <a:picLocks noGrp="1" noChangeAspect="1"/>
          </p:cNvPicPr>
          <p:nvPr>
            <p:ph sz="half" idx="2"/>
          </p:nvPr>
        </p:nvPicPr>
        <p:blipFill rotWithShape="1">
          <a:blip r:embed="rId5"/>
          <a:srcRect r="1254"/>
          <a:stretch/>
        </p:blipFill>
        <p:spPr>
          <a:xfrm>
            <a:off x="6429610" y="10"/>
            <a:ext cx="5780678" cy="6857990"/>
          </a:xfrm>
          <a:prstGeom prst="rect">
            <a:avLst/>
          </a:prstGeom>
        </p:spPr>
      </p:pic>
      <p:pic>
        <p:nvPicPr>
          <p:cNvPr id="5" name="Audio 4">
            <a:hlinkClick r:id="" action="ppaction://media"/>
            <a:extLst>
              <a:ext uri="{FF2B5EF4-FFF2-40B4-BE49-F238E27FC236}">
                <a16:creationId xmlns:a16="http://schemas.microsoft.com/office/drawing/2014/main" id="{4E23F4BD-EC5F-4996-90EC-1CB06A157B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083507"/>
      </p:ext>
    </p:extLst>
  </p:cSld>
  <p:clrMapOvr>
    <a:masterClrMapping/>
  </p:clrMapOvr>
  <mc:AlternateContent xmlns:mc="http://schemas.openxmlformats.org/markup-compatibility/2006" xmlns:p14="http://schemas.microsoft.com/office/powerpoint/2010/main">
    <mc:Choice Requires="p14">
      <p:transition spd="slow" p14:dur="2000" advTm="50404"/>
    </mc:Choice>
    <mc:Fallback xmlns="">
      <p:transition spd="slow" advTm="5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5">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A0F980-1A44-45C0-A24D-250CFC19CD58}"/>
              </a:ext>
            </a:extLst>
          </p:cNvPr>
          <p:cNvSpPr>
            <a:spLocks noGrp="1"/>
          </p:cNvSpPr>
          <p:nvPr>
            <p:ph type="title"/>
          </p:nvPr>
        </p:nvSpPr>
        <p:spPr>
          <a:xfrm>
            <a:off x="718874" y="677863"/>
            <a:ext cx="4534047" cy="1325562"/>
          </a:xfrm>
        </p:spPr>
        <p:txBody>
          <a:bodyPr vert="horz" lIns="91440" tIns="45720" rIns="91440" bIns="45720" rtlCol="0" anchor="b">
            <a:normAutofit/>
          </a:bodyPr>
          <a:lstStyle/>
          <a:p>
            <a:r>
              <a:rPr lang="en-US" sz="4000" b="1" dirty="0">
                <a:latin typeface="Calibri Light" panose="020F0302020204030204" pitchFamily="34" charset="0"/>
                <a:cs typeface="Calibri Light" panose="020F0302020204030204" pitchFamily="34" charset="0"/>
              </a:rPr>
              <a:t>Virtual Patient Cohort Development</a:t>
            </a:r>
          </a:p>
        </p:txBody>
      </p:sp>
      <p:sp>
        <p:nvSpPr>
          <p:cNvPr id="3" name="Content Placeholder 2">
            <a:extLst>
              <a:ext uri="{FF2B5EF4-FFF2-40B4-BE49-F238E27FC236}">
                <a16:creationId xmlns:a16="http://schemas.microsoft.com/office/drawing/2014/main" id="{866BE0CC-7221-4A5D-842B-C87BB8E7A2A9}"/>
              </a:ext>
            </a:extLst>
          </p:cNvPr>
          <p:cNvSpPr>
            <a:spLocks noGrp="1"/>
          </p:cNvSpPr>
          <p:nvPr>
            <p:ph sz="half" idx="1"/>
          </p:nvPr>
        </p:nvSpPr>
        <p:spPr>
          <a:xfrm>
            <a:off x="718874" y="2325158"/>
            <a:ext cx="4534048" cy="3854979"/>
          </a:xfrm>
        </p:spPr>
        <p:txBody>
          <a:bodyPr vert="horz" lIns="91440" tIns="45720" rIns="91440" bIns="45720" rtlCol="0">
            <a:normAutofit/>
          </a:bodyPr>
          <a:lstStyle/>
          <a:p>
            <a:pPr marL="0">
              <a:buNone/>
            </a:pPr>
            <a:r>
              <a:rPr lang="en-US" sz="2200" dirty="0">
                <a:latin typeface="Calibri" panose="020F0502020204030204" pitchFamily="34" charset="0"/>
                <a:cs typeface="Calibri" panose="020F0502020204030204" pitchFamily="34" charset="0"/>
              </a:rPr>
              <a:t>1272 Virtual Patients Generated:</a:t>
            </a:r>
          </a:p>
          <a:p>
            <a:pPr marL="342900">
              <a:buFont typeface="+mj-lt"/>
              <a:buAutoNum type="arabicPeriod"/>
            </a:pPr>
            <a:r>
              <a:rPr lang="en-US" sz="2000" dirty="0">
                <a:latin typeface="Calibri" panose="020F0502020204030204" pitchFamily="34" charset="0"/>
                <a:cs typeface="Calibri" panose="020F0502020204030204" pitchFamily="34" charset="0"/>
              </a:rPr>
              <a:t>Patient HLA-DRB allele information obtained from the 1000 Genomes dataset</a:t>
            </a:r>
          </a:p>
          <a:p>
            <a:pPr marL="342900">
              <a:buFont typeface="+mj-lt"/>
              <a:buAutoNum type="arabicPeriod"/>
            </a:pPr>
            <a:r>
              <a:rPr lang="en-US" sz="2000" dirty="0">
                <a:latin typeface="Calibri" panose="020F0502020204030204" pitchFamily="34" charset="0"/>
                <a:cs typeface="Calibri" panose="020F0502020204030204" pitchFamily="34" charset="0"/>
              </a:rPr>
              <a:t>Patient immune cell plasma concentrations randomly sampled from typical ranges obtained from the literature</a:t>
            </a:r>
          </a:p>
          <a:p>
            <a:pPr lvl="1"/>
            <a:endParaRPr lang="en-US" sz="1700" dirty="0">
              <a:latin typeface="Calibri" panose="020F0502020204030204" pitchFamily="34" charset="0"/>
              <a:cs typeface="Calibri" panose="020F0502020204030204" pitchFamily="34" charset="0"/>
            </a:endParaRPr>
          </a:p>
        </p:txBody>
      </p:sp>
      <p:pic>
        <p:nvPicPr>
          <p:cNvPr id="11" name="Content Placeholder 10">
            <a:extLst>
              <a:ext uri="{FF2B5EF4-FFF2-40B4-BE49-F238E27FC236}">
                <a16:creationId xmlns:a16="http://schemas.microsoft.com/office/drawing/2014/main" id="{E5D90D36-521A-4498-A764-52AA797DFC54}"/>
              </a:ext>
            </a:extLst>
          </p:cNvPr>
          <p:cNvPicPr>
            <a:picLocks noGrp="1" noChangeAspect="1"/>
          </p:cNvPicPr>
          <p:nvPr>
            <p:ph sz="half" idx="2"/>
          </p:nvPr>
        </p:nvPicPr>
        <p:blipFill>
          <a:blip r:embed="rId5">
            <a:extLst/>
          </a:blip>
          <a:stretch>
            <a:fillRect/>
          </a:stretch>
        </p:blipFill>
        <p:spPr>
          <a:xfrm>
            <a:off x="5633157" y="341740"/>
            <a:ext cx="5209989" cy="5040663"/>
          </a:xfrm>
          <a:prstGeom prst="rect">
            <a:avLst/>
          </a:prstGeom>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A22F03E7-3F9D-4F8C-9080-C85FFE472248}"/>
              </a:ext>
            </a:extLst>
          </p:cNvPr>
          <p:cNvSpPr/>
          <p:nvPr/>
        </p:nvSpPr>
        <p:spPr>
          <a:xfrm>
            <a:off x="5633157" y="5382403"/>
            <a:ext cx="5209989" cy="1477328"/>
          </a:xfrm>
          <a:prstGeom prst="rect">
            <a:avLst/>
          </a:prstGeom>
        </p:spPr>
        <p:txBody>
          <a:bodyPr wrap="square">
            <a:spAutoFit/>
          </a:bodyPr>
          <a:lstStyle/>
          <a:p>
            <a:pPr algn="ctr"/>
            <a:r>
              <a:rPr lang="en-US" sz="2200" b="1" u="sng" dirty="0"/>
              <a:t>1000 Genomes Project</a:t>
            </a:r>
          </a:p>
          <a:p>
            <a:pPr indent="-182880" algn="ctr"/>
            <a:r>
              <a:rPr lang="en-US" sz="1700" dirty="0"/>
              <a:t>An international research consortium with the aim of sequencing the genomes of at least 1,000 volunteers from around the world</a:t>
            </a:r>
          </a:p>
          <a:p>
            <a:pPr indent="-182880" algn="ctr"/>
            <a:r>
              <a:rPr lang="en-US" sz="1600" dirty="0">
                <a:hlinkClick r:id="rId6"/>
              </a:rPr>
              <a:t>www.internationalgenome.org/data</a:t>
            </a:r>
            <a:r>
              <a:rPr lang="en-US" sz="1700" dirty="0"/>
              <a:t> </a:t>
            </a:r>
            <a:endParaRPr lang="en-US" sz="1600" dirty="0"/>
          </a:p>
        </p:txBody>
      </p:sp>
      <p:sp>
        <p:nvSpPr>
          <p:cNvPr id="7" name="TextBox 6">
            <a:extLst>
              <a:ext uri="{FF2B5EF4-FFF2-40B4-BE49-F238E27FC236}">
                <a16:creationId xmlns:a16="http://schemas.microsoft.com/office/drawing/2014/main" id="{1931BB50-0B6A-4221-8EF5-DBA396115C7B}"/>
              </a:ext>
            </a:extLst>
          </p:cNvPr>
          <p:cNvSpPr txBox="1"/>
          <p:nvPr/>
        </p:nvSpPr>
        <p:spPr>
          <a:xfrm>
            <a:off x="9595654" y="4937760"/>
            <a:ext cx="1245854" cy="446276"/>
          </a:xfrm>
          <a:prstGeom prst="rect">
            <a:avLst/>
          </a:prstGeom>
          <a:solidFill>
            <a:srgbClr val="B5D6EF"/>
          </a:solidFill>
        </p:spPr>
        <p:txBody>
          <a:bodyPr wrap="none" rtlCol="0">
            <a:spAutoFit/>
          </a:bodyPr>
          <a:lstStyle/>
          <a:p>
            <a:pPr algn="ctr"/>
            <a:endParaRPr lang="en-US" sz="800" dirty="0">
              <a:hlinkClick r:id="rId7"/>
            </a:endParaRPr>
          </a:p>
          <a:p>
            <a:pPr algn="ctr"/>
            <a:r>
              <a:rPr lang="en-US" sz="1400" dirty="0">
                <a:hlinkClick r:id="rId7"/>
              </a:rPr>
              <a:t>www.fda.gov</a:t>
            </a:r>
            <a:endParaRPr lang="en-US" sz="1400" dirty="0"/>
          </a:p>
        </p:txBody>
      </p:sp>
      <p:pic>
        <p:nvPicPr>
          <p:cNvPr id="8" name="Picture 7">
            <a:extLst>
              <a:ext uri="{FF2B5EF4-FFF2-40B4-BE49-F238E27FC236}">
                <a16:creationId xmlns:a16="http://schemas.microsoft.com/office/drawing/2014/main" id="{F2F8BBE6-FC01-41FF-A2B7-9D7C4F825B01}"/>
              </a:ext>
            </a:extLst>
          </p:cNvPr>
          <p:cNvPicPr>
            <a:picLocks noChangeAspect="1"/>
          </p:cNvPicPr>
          <p:nvPr/>
        </p:nvPicPr>
        <p:blipFill>
          <a:blip r:embed="rId8"/>
          <a:stretch>
            <a:fillRect/>
          </a:stretch>
        </p:blipFill>
        <p:spPr>
          <a:xfrm>
            <a:off x="1481586" y="5267959"/>
            <a:ext cx="3008622" cy="1477328"/>
          </a:xfrm>
          <a:prstGeom prst="rect">
            <a:avLst/>
          </a:prstGeom>
        </p:spPr>
      </p:pic>
      <p:pic>
        <p:nvPicPr>
          <p:cNvPr id="12" name="Audio 11">
            <a:hlinkClick r:id="" action="ppaction://media"/>
            <a:extLst>
              <a:ext uri="{FF2B5EF4-FFF2-40B4-BE49-F238E27FC236}">
                <a16:creationId xmlns:a16="http://schemas.microsoft.com/office/drawing/2014/main" id="{25580003-B5C9-4CB8-A6F0-E200DEE4BB6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8363207"/>
      </p:ext>
    </p:extLst>
  </p:cSld>
  <p:clrMapOvr>
    <a:masterClrMapping/>
  </p:clrMapOvr>
  <mc:AlternateContent xmlns:mc="http://schemas.openxmlformats.org/markup-compatibility/2006" xmlns:p14="http://schemas.microsoft.com/office/powerpoint/2010/main">
    <mc:Choice Requires="p14">
      <p:transition spd="slow" p14:dur="2000" advTm="41573"/>
    </mc:Choice>
    <mc:Fallback xmlns="">
      <p:transition spd="slow" advTm="4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97FD11-6D34-406A-9D23-161E8006C529}"/>
              </a:ext>
            </a:extLst>
          </p:cNvPr>
          <p:cNvPicPr>
            <a:picLocks noChangeAspect="1"/>
          </p:cNvPicPr>
          <p:nvPr/>
        </p:nvPicPr>
        <p:blipFill>
          <a:blip r:embed="rId6"/>
          <a:stretch>
            <a:fillRect/>
          </a:stretch>
        </p:blipFill>
        <p:spPr>
          <a:xfrm rot="5400000">
            <a:off x="2667001" y="-2430265"/>
            <a:ext cx="6857999" cy="11718530"/>
          </a:xfrm>
          <a:prstGeom prst="rect">
            <a:avLst/>
          </a:prstGeom>
        </p:spPr>
      </p:pic>
      <p:sp>
        <p:nvSpPr>
          <p:cNvPr id="3" name="Rectangle 2">
            <a:extLst>
              <a:ext uri="{FF2B5EF4-FFF2-40B4-BE49-F238E27FC236}">
                <a16:creationId xmlns:a16="http://schemas.microsoft.com/office/drawing/2014/main" id="{24DBB932-4771-490E-BEBD-D18E88D81850}"/>
              </a:ext>
            </a:extLst>
          </p:cNvPr>
          <p:cNvSpPr/>
          <p:nvPr/>
        </p:nvSpPr>
        <p:spPr>
          <a:xfrm>
            <a:off x="1635868" y="734438"/>
            <a:ext cx="8920264" cy="5389123"/>
          </a:xfrm>
          <a:prstGeom prst="rect">
            <a:avLst/>
          </a:prstGeom>
          <a:gradFill flip="none" rotWithShape="1">
            <a:gsLst>
              <a:gs pos="0">
                <a:schemeClr val="accent6">
                  <a:tint val="100000"/>
                  <a:shade val="100000"/>
                  <a:satMod val="130000"/>
                  <a:alpha val="32000"/>
                </a:schemeClr>
              </a:gs>
              <a:gs pos="100000">
                <a:schemeClr val="accent6">
                  <a:tint val="50000"/>
                  <a:shade val="100000"/>
                  <a:satMod val="350000"/>
                </a:schemeClr>
              </a:gs>
            </a:gsLst>
            <a:path path="circle">
              <a:fillToRect l="50000" t="50000" r="50000" b="50000"/>
            </a:path>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400" b="1" dirty="0">
                <a:effectLst>
                  <a:outerShdw blurRad="38100" dist="38100" dir="2700000" algn="tl">
                    <a:srgbClr val="000000">
                      <a:alpha val="43137"/>
                    </a:srgbClr>
                  </a:outerShdw>
                </a:effectLst>
              </a:rPr>
              <a:t>TCPro predictions showed strong correlations with the preclinical and clinical measurements of immunogenicity on 15 protein-drugs that are sold on the market (or withdrawn)</a:t>
            </a:r>
          </a:p>
        </p:txBody>
      </p:sp>
      <p:pic>
        <p:nvPicPr>
          <p:cNvPr id="4" name="Audio 3">
            <a:hlinkClick r:id="" action="ppaction://media"/>
            <a:extLst>
              <a:ext uri="{FF2B5EF4-FFF2-40B4-BE49-F238E27FC236}">
                <a16:creationId xmlns:a16="http://schemas.microsoft.com/office/drawing/2014/main" id="{72CEE674-C6AB-4D2E-B6A0-1234D99875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653134046"/>
      </p:ext>
    </p:extLst>
  </p:cSld>
  <p:clrMapOvr>
    <a:masterClrMapping/>
  </p:clrMapOvr>
  <mc:AlternateContent xmlns:mc="http://schemas.openxmlformats.org/markup-compatibility/2006" xmlns:p14="http://schemas.microsoft.com/office/powerpoint/2010/main">
    <mc:Choice Requires="p14">
      <p:transition spd="slow" p14:dur="2000" advTm="23677"/>
    </mc:Choice>
    <mc:Fallback xmlns="">
      <p:transition spd="slow" advTm="23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50903B-366F-4474-BFBD-2F85708E8C24}"/>
              </a:ext>
            </a:extLst>
          </p:cNvPr>
          <p:cNvGrpSpPr/>
          <p:nvPr/>
        </p:nvGrpSpPr>
        <p:grpSpPr>
          <a:xfrm>
            <a:off x="0" y="615099"/>
            <a:ext cx="12192000" cy="2086802"/>
            <a:chOff x="0" y="615099"/>
            <a:chExt cx="12192000" cy="2086802"/>
          </a:xfrm>
        </p:grpSpPr>
        <p:grpSp>
          <p:nvGrpSpPr>
            <p:cNvPr id="5" name="Group 4">
              <a:extLst>
                <a:ext uri="{FF2B5EF4-FFF2-40B4-BE49-F238E27FC236}">
                  <a16:creationId xmlns:a16="http://schemas.microsoft.com/office/drawing/2014/main" id="{ED20FAAD-7570-408E-A33C-1C39B2B78D32}"/>
                </a:ext>
              </a:extLst>
            </p:cNvPr>
            <p:cNvGrpSpPr/>
            <p:nvPr/>
          </p:nvGrpSpPr>
          <p:grpSpPr>
            <a:xfrm>
              <a:off x="0" y="1384540"/>
              <a:ext cx="12192000" cy="1317361"/>
              <a:chOff x="0" y="725927"/>
              <a:chExt cx="12192000" cy="1317361"/>
            </a:xfrm>
          </p:grpSpPr>
          <p:pic>
            <p:nvPicPr>
              <p:cNvPr id="2" name="Picture 1">
                <a:extLst>
                  <a:ext uri="{FF2B5EF4-FFF2-40B4-BE49-F238E27FC236}">
                    <a16:creationId xmlns:a16="http://schemas.microsoft.com/office/drawing/2014/main" id="{ED89A49C-7C38-4B71-9149-E6698309F441}"/>
                  </a:ext>
                </a:extLst>
              </p:cNvPr>
              <p:cNvPicPr>
                <a:picLocks noChangeAspect="1"/>
              </p:cNvPicPr>
              <p:nvPr/>
            </p:nvPicPr>
            <p:blipFill>
              <a:blip r:embed="rId5"/>
              <a:stretch>
                <a:fillRect/>
              </a:stretch>
            </p:blipFill>
            <p:spPr>
              <a:xfrm>
                <a:off x="0" y="725927"/>
                <a:ext cx="12192000" cy="958323"/>
              </a:xfrm>
              <a:prstGeom prst="rect">
                <a:avLst/>
              </a:prstGeom>
            </p:spPr>
          </p:pic>
          <p:pic>
            <p:nvPicPr>
              <p:cNvPr id="3" name="Picture 2">
                <a:extLst>
                  <a:ext uri="{FF2B5EF4-FFF2-40B4-BE49-F238E27FC236}">
                    <a16:creationId xmlns:a16="http://schemas.microsoft.com/office/drawing/2014/main" id="{163AB0EF-BE8E-4E2C-9B6F-B2611C65C33E}"/>
                  </a:ext>
                </a:extLst>
              </p:cNvPr>
              <p:cNvPicPr>
                <a:picLocks noChangeAspect="1"/>
              </p:cNvPicPr>
              <p:nvPr/>
            </p:nvPicPr>
            <p:blipFill>
              <a:blip r:embed="rId6"/>
              <a:stretch>
                <a:fillRect/>
              </a:stretch>
            </p:blipFill>
            <p:spPr>
              <a:xfrm>
                <a:off x="0" y="1684250"/>
                <a:ext cx="12192000" cy="359038"/>
              </a:xfrm>
              <a:prstGeom prst="rect">
                <a:avLst/>
              </a:prstGeom>
            </p:spPr>
          </p:pic>
        </p:grpSp>
        <p:sp>
          <p:nvSpPr>
            <p:cNvPr id="8" name="TextBox 7">
              <a:extLst>
                <a:ext uri="{FF2B5EF4-FFF2-40B4-BE49-F238E27FC236}">
                  <a16:creationId xmlns:a16="http://schemas.microsoft.com/office/drawing/2014/main" id="{21173687-D291-47EF-AAB5-9D77719854BA}"/>
                </a:ext>
              </a:extLst>
            </p:cNvPr>
            <p:cNvSpPr txBox="1"/>
            <p:nvPr/>
          </p:nvSpPr>
          <p:spPr>
            <a:xfrm>
              <a:off x="4320002" y="615099"/>
              <a:ext cx="3551998" cy="769441"/>
            </a:xfrm>
            <a:prstGeom prst="rect">
              <a:avLst/>
            </a:prstGeom>
            <a:noFill/>
          </p:spPr>
          <p:txBody>
            <a:bodyPr wrap="none" rtlCol="0">
              <a:spAutoFit/>
            </a:bodyPr>
            <a:lstStyle/>
            <a:p>
              <a:pPr algn="ctr"/>
              <a:r>
                <a:rPr lang="en-US" sz="2400" b="1" dirty="0">
                  <a:solidFill>
                    <a:srgbClr val="FF0000"/>
                  </a:solidFill>
                </a:rPr>
                <a:t>A Good Prediction</a:t>
              </a:r>
            </a:p>
            <a:p>
              <a:pPr algn="ctr"/>
              <a:r>
                <a:rPr lang="en-US" sz="2000" b="1" dirty="0">
                  <a:solidFill>
                    <a:srgbClr val="FF0000"/>
                  </a:solidFill>
                </a:rPr>
                <a:t>huA33 – Colorectal Cancer Drug</a:t>
              </a:r>
            </a:p>
          </p:txBody>
        </p:sp>
      </p:grpSp>
      <p:grpSp>
        <p:nvGrpSpPr>
          <p:cNvPr id="11" name="Group 10">
            <a:extLst>
              <a:ext uri="{FF2B5EF4-FFF2-40B4-BE49-F238E27FC236}">
                <a16:creationId xmlns:a16="http://schemas.microsoft.com/office/drawing/2014/main" id="{F1A3D1EF-6A76-4494-8ECE-C8ABC9EF2131}"/>
              </a:ext>
            </a:extLst>
          </p:cNvPr>
          <p:cNvGrpSpPr/>
          <p:nvPr/>
        </p:nvGrpSpPr>
        <p:grpSpPr>
          <a:xfrm>
            <a:off x="0" y="3895557"/>
            <a:ext cx="12192000" cy="2360695"/>
            <a:chOff x="0" y="3771378"/>
            <a:chExt cx="12192000" cy="2360695"/>
          </a:xfrm>
        </p:grpSpPr>
        <p:grpSp>
          <p:nvGrpSpPr>
            <p:cNvPr id="7" name="Group 6">
              <a:extLst>
                <a:ext uri="{FF2B5EF4-FFF2-40B4-BE49-F238E27FC236}">
                  <a16:creationId xmlns:a16="http://schemas.microsoft.com/office/drawing/2014/main" id="{C0431ADD-4A49-47A9-98B7-A6AFB340C2CF}"/>
                </a:ext>
              </a:extLst>
            </p:cNvPr>
            <p:cNvGrpSpPr/>
            <p:nvPr/>
          </p:nvGrpSpPr>
          <p:grpSpPr>
            <a:xfrm>
              <a:off x="0" y="4515137"/>
              <a:ext cx="12192000" cy="1616936"/>
              <a:chOff x="0" y="3192549"/>
              <a:chExt cx="12192000" cy="1616936"/>
            </a:xfrm>
          </p:grpSpPr>
          <p:pic>
            <p:nvPicPr>
              <p:cNvPr id="4" name="Picture 3">
                <a:extLst>
                  <a:ext uri="{FF2B5EF4-FFF2-40B4-BE49-F238E27FC236}">
                    <a16:creationId xmlns:a16="http://schemas.microsoft.com/office/drawing/2014/main" id="{996E5877-96C9-4673-94DD-BB90FE135D26}"/>
                  </a:ext>
                </a:extLst>
              </p:cNvPr>
              <p:cNvPicPr>
                <a:picLocks noChangeAspect="1"/>
              </p:cNvPicPr>
              <p:nvPr/>
            </p:nvPicPr>
            <p:blipFill>
              <a:blip r:embed="rId5"/>
              <a:stretch>
                <a:fillRect/>
              </a:stretch>
            </p:blipFill>
            <p:spPr>
              <a:xfrm>
                <a:off x="0" y="3192549"/>
                <a:ext cx="12192000" cy="958323"/>
              </a:xfrm>
              <a:prstGeom prst="rect">
                <a:avLst/>
              </a:prstGeom>
            </p:spPr>
          </p:pic>
          <p:pic>
            <p:nvPicPr>
              <p:cNvPr id="6" name="Picture 5">
                <a:extLst>
                  <a:ext uri="{FF2B5EF4-FFF2-40B4-BE49-F238E27FC236}">
                    <a16:creationId xmlns:a16="http://schemas.microsoft.com/office/drawing/2014/main" id="{B20BC271-9CBF-4383-AA6D-D805E0A36E34}"/>
                  </a:ext>
                </a:extLst>
              </p:cNvPr>
              <p:cNvPicPr>
                <a:picLocks noChangeAspect="1"/>
              </p:cNvPicPr>
              <p:nvPr/>
            </p:nvPicPr>
            <p:blipFill>
              <a:blip r:embed="rId7"/>
              <a:stretch>
                <a:fillRect/>
              </a:stretch>
            </p:blipFill>
            <p:spPr>
              <a:xfrm>
                <a:off x="0" y="4150872"/>
                <a:ext cx="12192000" cy="658613"/>
              </a:xfrm>
              <a:prstGeom prst="rect">
                <a:avLst/>
              </a:prstGeom>
            </p:spPr>
          </p:pic>
        </p:grpSp>
        <p:sp>
          <p:nvSpPr>
            <p:cNvPr id="9" name="TextBox 8">
              <a:extLst>
                <a:ext uri="{FF2B5EF4-FFF2-40B4-BE49-F238E27FC236}">
                  <a16:creationId xmlns:a16="http://schemas.microsoft.com/office/drawing/2014/main" id="{4D587F37-5B02-4290-8098-48EC60D61002}"/>
                </a:ext>
              </a:extLst>
            </p:cNvPr>
            <p:cNvSpPr txBox="1"/>
            <p:nvPr/>
          </p:nvSpPr>
          <p:spPr>
            <a:xfrm>
              <a:off x="4355910" y="3771378"/>
              <a:ext cx="3480184" cy="769441"/>
            </a:xfrm>
            <a:prstGeom prst="rect">
              <a:avLst/>
            </a:prstGeom>
            <a:noFill/>
          </p:spPr>
          <p:txBody>
            <a:bodyPr wrap="none" rtlCol="0">
              <a:spAutoFit/>
            </a:bodyPr>
            <a:lstStyle/>
            <a:p>
              <a:pPr algn="ctr"/>
              <a:r>
                <a:rPr lang="en-US" sz="2400" b="1" dirty="0">
                  <a:solidFill>
                    <a:srgbClr val="FF0000"/>
                  </a:solidFill>
                </a:rPr>
                <a:t>A Not-So-Good Prediction</a:t>
              </a:r>
            </a:p>
            <a:p>
              <a:pPr algn="ctr"/>
              <a:r>
                <a:rPr lang="en-US" sz="2000" b="1" dirty="0">
                  <a:solidFill>
                    <a:srgbClr val="FF0000"/>
                  </a:solidFill>
                </a:rPr>
                <a:t>Adalimumab</a:t>
              </a:r>
            </a:p>
          </p:txBody>
        </p:sp>
      </p:grpSp>
      <p:pic>
        <p:nvPicPr>
          <p:cNvPr id="13" name="Audio 12">
            <a:hlinkClick r:id="" action="ppaction://media"/>
            <a:extLst>
              <a:ext uri="{FF2B5EF4-FFF2-40B4-BE49-F238E27FC236}">
                <a16:creationId xmlns:a16="http://schemas.microsoft.com/office/drawing/2014/main" id="{260BFE40-0604-4CEF-AD58-9E77C5E4D3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8815556"/>
      </p:ext>
    </p:extLst>
  </p:cSld>
  <p:clrMapOvr>
    <a:masterClrMapping/>
  </p:clrMapOvr>
  <mc:AlternateContent xmlns:mc="http://schemas.openxmlformats.org/markup-compatibility/2006" xmlns:p14="http://schemas.microsoft.com/office/powerpoint/2010/main">
    <mc:Choice Requires="p14">
      <p:transition spd="slow" p14:dur="2000" advTm="161711"/>
    </mc:Choice>
    <mc:Fallback xmlns="">
      <p:transition spd="slow" advTm="161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DFCA-05D0-48DB-A7A2-2E5C728CBF1F}"/>
              </a:ext>
            </a:extLst>
          </p:cNvPr>
          <p:cNvSpPr>
            <a:spLocks noGrp="1"/>
          </p:cNvSpPr>
          <p:nvPr>
            <p:ph type="title"/>
          </p:nvPr>
        </p:nvSpPr>
        <p:spPr>
          <a:xfrm>
            <a:off x="648929" y="629266"/>
            <a:ext cx="3505495" cy="1622321"/>
          </a:xfrm>
        </p:spPr>
        <p:txBody>
          <a:bodyPr vert="horz" lIns="91440" tIns="45720" rIns="91440" bIns="45720" rtlCol="0" anchor="ctr">
            <a:normAutofit fontScale="90000"/>
          </a:bodyPr>
          <a:lstStyle/>
          <a:p>
            <a:r>
              <a:rPr lang="en-US" sz="2800" b="1" u="sng" kern="1200" dirty="0">
                <a:solidFill>
                  <a:schemeClr val="tx1"/>
                </a:solidFill>
                <a:latin typeface="+mj-lt"/>
                <a:ea typeface="+mj-ea"/>
                <a:cs typeface="+mj-cs"/>
              </a:rPr>
              <a:t>Prediction:</a:t>
            </a:r>
            <a:r>
              <a:rPr lang="en-US" sz="2800" b="1" kern="1200" dirty="0">
                <a:solidFill>
                  <a:schemeClr val="tx1"/>
                </a:solidFill>
                <a:latin typeface="+mj-lt"/>
                <a:ea typeface="+mj-ea"/>
                <a:cs typeface="+mj-cs"/>
              </a:rPr>
              <a:t> Large variability in immunogenicity of individual patients</a:t>
            </a:r>
          </a:p>
        </p:txBody>
      </p:sp>
      <p:sp>
        <p:nvSpPr>
          <p:cNvPr id="3" name="Content Placeholder 2">
            <a:extLst>
              <a:ext uri="{FF2B5EF4-FFF2-40B4-BE49-F238E27FC236}">
                <a16:creationId xmlns:a16="http://schemas.microsoft.com/office/drawing/2014/main" id="{A6FB5455-CD33-4857-8FC9-7C00091239CB}"/>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200" dirty="0"/>
              <a:t>We </a:t>
            </a:r>
            <a:r>
              <a:rPr lang="en-US" sz="2200" i="1" dirty="0"/>
              <a:t>treated</a:t>
            </a:r>
            <a:r>
              <a:rPr lang="en-US" sz="2200" dirty="0"/>
              <a:t> our virtual world cohort with different full-length protein-based biotherapeutics</a:t>
            </a:r>
          </a:p>
          <a:p>
            <a:endParaRPr lang="en-US" sz="2200" dirty="0"/>
          </a:p>
          <a:p>
            <a:r>
              <a:rPr lang="en-US" sz="2200" dirty="0"/>
              <a:t>Our analysis showed a large degree of variability in patient responses for some of the drugs*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8">
            <a:extLst>
              <a:ext uri="{FF2B5EF4-FFF2-40B4-BE49-F238E27FC236}">
                <a16:creationId xmlns:a16="http://schemas.microsoft.com/office/drawing/2014/main" id="{ED5D0278-F061-42C7-A1A7-A0DD231FE6AA}"/>
              </a:ext>
            </a:extLst>
          </p:cNvPr>
          <p:cNvPicPr>
            <a:picLocks noGrp="1" noChangeAspect="1"/>
          </p:cNvPicPr>
          <p:nvPr>
            <p:ph sz="half" idx="2"/>
          </p:nvPr>
        </p:nvPicPr>
        <p:blipFill>
          <a:blip r:embed="rId5"/>
          <a:stretch>
            <a:fillRect/>
          </a:stretch>
        </p:blipFill>
        <p:spPr>
          <a:xfrm>
            <a:off x="6099464" y="567764"/>
            <a:ext cx="4779819" cy="5699686"/>
          </a:xfrm>
          <a:prstGeom prst="rect">
            <a:avLst/>
          </a:prstGeom>
          <a:effectLst/>
        </p:spPr>
      </p:pic>
      <p:sp>
        <p:nvSpPr>
          <p:cNvPr id="8" name="Rectangle 7">
            <a:extLst>
              <a:ext uri="{FF2B5EF4-FFF2-40B4-BE49-F238E27FC236}">
                <a16:creationId xmlns:a16="http://schemas.microsoft.com/office/drawing/2014/main" id="{7FCFB8AB-E1FB-414A-AC92-B7A3E2CB31F9}"/>
              </a:ext>
            </a:extLst>
          </p:cNvPr>
          <p:cNvSpPr/>
          <p:nvPr/>
        </p:nvSpPr>
        <p:spPr>
          <a:xfrm>
            <a:off x="5123687" y="6336574"/>
            <a:ext cx="6584097" cy="523220"/>
          </a:xfrm>
          <a:prstGeom prst="rect">
            <a:avLst/>
          </a:prstGeom>
        </p:spPr>
        <p:txBody>
          <a:bodyPr wrap="square">
            <a:spAutoFit/>
          </a:bodyPr>
          <a:lstStyle/>
          <a:p>
            <a:pPr algn="just"/>
            <a:r>
              <a:rPr lang="en-US" sz="1400" dirty="0"/>
              <a:t>*Each dot on the figure represents the probability of immunogenicity of one virtual patient with distinct set of HLA-DRB1 alleles.</a:t>
            </a:r>
          </a:p>
        </p:txBody>
      </p:sp>
      <p:pic>
        <p:nvPicPr>
          <p:cNvPr id="6" name="Audio 5">
            <a:hlinkClick r:id="" action="ppaction://media"/>
            <a:extLst>
              <a:ext uri="{FF2B5EF4-FFF2-40B4-BE49-F238E27FC236}">
                <a16:creationId xmlns:a16="http://schemas.microsoft.com/office/drawing/2014/main" id="{AF0C74FF-130B-46F8-A78E-EC19138ACA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9775162"/>
      </p:ext>
    </p:extLst>
  </p:cSld>
  <p:clrMapOvr>
    <a:masterClrMapping/>
  </p:clrMapOvr>
  <mc:AlternateContent xmlns:mc="http://schemas.openxmlformats.org/markup-compatibility/2006" xmlns:p14="http://schemas.microsoft.com/office/powerpoint/2010/main">
    <mc:Choice Requires="p14">
      <p:transition spd="slow" p14:dur="2000" advTm="60112"/>
    </mc:Choice>
    <mc:Fallback xmlns="">
      <p:transition spd="slow" advTm="60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DFCA-05D0-48DB-A7A2-2E5C728CBF1F}"/>
              </a:ext>
            </a:extLst>
          </p:cNvPr>
          <p:cNvSpPr>
            <a:spLocks noGrp="1"/>
          </p:cNvSpPr>
          <p:nvPr>
            <p:ph type="title"/>
          </p:nvPr>
        </p:nvSpPr>
        <p:spPr>
          <a:xfrm>
            <a:off x="648929" y="629266"/>
            <a:ext cx="3505495" cy="1622321"/>
          </a:xfrm>
        </p:spPr>
        <p:txBody>
          <a:bodyPr vert="horz" lIns="91440" tIns="45720" rIns="91440" bIns="45720" rtlCol="0" anchor="ctr">
            <a:normAutofit fontScale="90000"/>
          </a:bodyPr>
          <a:lstStyle/>
          <a:p>
            <a:r>
              <a:rPr lang="en-US" sz="2800" b="1" u="sng" dirty="0"/>
              <a:t>Prediction:</a:t>
            </a:r>
            <a:r>
              <a:rPr lang="en-US" sz="2800" b="1" dirty="0"/>
              <a:t> Insignificant differences among different ethno-geographic cohorts</a:t>
            </a:r>
            <a:endParaRPr lang="en-US" sz="2800" b="1"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A6FB5455-CD33-4857-8FC9-7C00091239CB}"/>
              </a:ext>
            </a:extLst>
          </p:cNvPr>
          <p:cNvSpPr>
            <a:spLocks noGrp="1"/>
          </p:cNvSpPr>
          <p:nvPr>
            <p:ph sz="half" idx="1"/>
          </p:nvPr>
        </p:nvSpPr>
        <p:spPr>
          <a:xfrm>
            <a:off x="648931" y="2438400"/>
            <a:ext cx="3505494" cy="3785419"/>
          </a:xfrm>
        </p:spPr>
        <p:txBody>
          <a:bodyPr vert="horz" lIns="91440" tIns="45720" rIns="91440" bIns="45720" rtlCol="0">
            <a:normAutofit fontScale="77500" lnSpcReduction="20000"/>
          </a:bodyPr>
          <a:lstStyle/>
          <a:p>
            <a:r>
              <a:rPr lang="en-US" sz="2400" dirty="0"/>
              <a:t>We analyzed three subpopulations within our world cohort (Finnish, Yoruba, and Japanese) and compared our immunogenicity risk predictions against the world cohort.</a:t>
            </a:r>
          </a:p>
          <a:p>
            <a:endParaRPr lang="en-US" sz="2400" dirty="0"/>
          </a:p>
          <a:p>
            <a:r>
              <a:rPr lang="en-US" sz="2400" dirty="0"/>
              <a:t>Our analysis showed that although individual immune responses vary widely, differences in percent responders at the population level are not significant among geographically sampled cohorts.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FCFB8AB-E1FB-414A-AC92-B7A3E2CB31F9}"/>
              </a:ext>
            </a:extLst>
          </p:cNvPr>
          <p:cNvSpPr/>
          <p:nvPr/>
        </p:nvSpPr>
        <p:spPr>
          <a:xfrm>
            <a:off x="5123687" y="6336574"/>
            <a:ext cx="6584097" cy="52322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*Each dot on the figure represents the probability of immunogenicity of one virtual patient with distinct set of HLA-DRB1 alleles.</a:t>
            </a:r>
          </a:p>
        </p:txBody>
      </p:sp>
      <p:pic>
        <p:nvPicPr>
          <p:cNvPr id="11" name="Content Placeholder 6">
            <a:extLst>
              <a:ext uri="{FF2B5EF4-FFF2-40B4-BE49-F238E27FC236}">
                <a16:creationId xmlns:a16="http://schemas.microsoft.com/office/drawing/2014/main" id="{A3696904-DE85-48EA-9E66-DBF15C990BD7}"/>
              </a:ext>
            </a:extLst>
          </p:cNvPr>
          <p:cNvPicPr>
            <a:picLocks noGrp="1" noChangeAspect="1"/>
          </p:cNvPicPr>
          <p:nvPr>
            <p:ph sz="half" idx="2"/>
          </p:nvPr>
        </p:nvPicPr>
        <p:blipFill>
          <a:blip r:embed="rId5"/>
          <a:stretch>
            <a:fillRect/>
          </a:stretch>
        </p:blipFill>
        <p:spPr>
          <a:xfrm>
            <a:off x="6095998" y="570554"/>
            <a:ext cx="4722418" cy="5724144"/>
          </a:xfrm>
          <a:prstGeom prst="rect">
            <a:avLst/>
          </a:prstGeom>
          <a:effectLst/>
        </p:spPr>
      </p:pic>
      <p:pic>
        <p:nvPicPr>
          <p:cNvPr id="4" name="Audio 3">
            <a:hlinkClick r:id="" action="ppaction://media"/>
            <a:extLst>
              <a:ext uri="{FF2B5EF4-FFF2-40B4-BE49-F238E27FC236}">
                <a16:creationId xmlns:a16="http://schemas.microsoft.com/office/drawing/2014/main" id="{AE9E6BA0-BF76-4B76-B20E-0525ACB511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1293143"/>
      </p:ext>
    </p:extLst>
  </p:cSld>
  <p:clrMapOvr>
    <a:masterClrMapping/>
  </p:clrMapOvr>
  <mc:AlternateContent xmlns:mc="http://schemas.openxmlformats.org/markup-compatibility/2006" xmlns:p14="http://schemas.microsoft.com/office/powerpoint/2010/main">
    <mc:Choice Requires="p14">
      <p:transition spd="slow" p14:dur="2000" advTm="52190"/>
    </mc:Choice>
    <mc:Fallback xmlns="">
      <p:transition spd="slow" advTm="5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a:normAutofit/>
          </a:bodyPr>
          <a:lstStyle/>
          <a:p>
            <a:r>
              <a:rPr lang="en-US" b="1" dirty="0"/>
              <a:t>The Limitations of TCPro</a:t>
            </a:r>
          </a:p>
        </p:txBody>
      </p:sp>
      <p:graphicFrame>
        <p:nvGraphicFramePr>
          <p:cNvPr id="21" name="Content Placeholder 2">
            <a:extLst>
              <a:ext uri="{FF2B5EF4-FFF2-40B4-BE49-F238E27FC236}">
                <a16:creationId xmlns:a16="http://schemas.microsoft.com/office/drawing/2014/main" id="{4CF8A5EC-FDBD-4E08-969E-FAD82B332843}"/>
              </a:ext>
            </a:extLst>
          </p:cNvPr>
          <p:cNvGraphicFramePr>
            <a:graphicFrameLocks noGrp="1"/>
          </p:cNvGraphicFramePr>
          <p:nvPr>
            <p:ph idx="1"/>
            <p:extLst>
              <p:ext uri="{D42A27DB-BD31-4B8C-83A1-F6EECF244321}">
                <p14:modId xmlns:p14="http://schemas.microsoft.com/office/powerpoint/2010/main" val="24705687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1956B62F-9BD5-4C11-B352-40EF0A2F09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019319"/>
      </p:ext>
    </p:extLst>
  </p:cSld>
  <p:clrMapOvr>
    <a:masterClrMapping/>
  </p:clrMapOvr>
  <mc:AlternateContent xmlns:mc="http://schemas.openxmlformats.org/markup-compatibility/2006" xmlns:p14="http://schemas.microsoft.com/office/powerpoint/2010/main">
    <mc:Choice Requires="p14">
      <p:transition spd="slow" p14:dur="2000" advTm="93449"/>
    </mc:Choice>
    <mc:Fallback xmlns="">
      <p:transition spd="slow" advTm="93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17E8-8E03-48C2-8303-51D64AAFF8E3}"/>
              </a:ext>
            </a:extLst>
          </p:cNvPr>
          <p:cNvSpPr>
            <a:spLocks noGrp="1"/>
          </p:cNvSpPr>
          <p:nvPr>
            <p:ph type="title"/>
          </p:nvPr>
        </p:nvSpPr>
        <p:spPr/>
        <p:txBody>
          <a:bodyPr>
            <a:normAutofit/>
          </a:bodyPr>
          <a:lstStyle/>
          <a:p>
            <a:r>
              <a:rPr lang="en-US" sz="5400" b="1" dirty="0"/>
              <a:t>Future Steps</a:t>
            </a:r>
          </a:p>
        </p:txBody>
      </p:sp>
      <p:sp>
        <p:nvSpPr>
          <p:cNvPr id="3" name="Content Placeholder 2">
            <a:extLst>
              <a:ext uri="{FF2B5EF4-FFF2-40B4-BE49-F238E27FC236}">
                <a16:creationId xmlns:a16="http://schemas.microsoft.com/office/drawing/2014/main" id="{181F95DE-8951-4ABB-8CAE-D02C49AFC1A5}"/>
              </a:ext>
            </a:extLst>
          </p:cNvPr>
          <p:cNvSpPr>
            <a:spLocks noGrp="1"/>
          </p:cNvSpPr>
          <p:nvPr>
            <p:ph idx="1"/>
          </p:nvPr>
        </p:nvSpPr>
        <p:spPr>
          <a:xfrm>
            <a:off x="838200" y="1825625"/>
            <a:ext cx="8335442" cy="4351338"/>
          </a:xfrm>
        </p:spPr>
        <p:txBody>
          <a:bodyPr>
            <a:normAutofit fontScale="92500"/>
          </a:bodyPr>
          <a:lstStyle/>
          <a:p>
            <a:r>
              <a:rPr lang="en-US" sz="3200" dirty="0"/>
              <a:t>Modeling desired immunogenicity</a:t>
            </a:r>
          </a:p>
          <a:p>
            <a:pPr lvl="1"/>
            <a:r>
              <a:rPr lang="en-US" sz="2800" dirty="0"/>
              <a:t>Allergenics and vaccines</a:t>
            </a:r>
          </a:p>
          <a:p>
            <a:pPr lvl="1"/>
            <a:r>
              <a:rPr lang="en-US" sz="2800" dirty="0"/>
              <a:t>Modeling principles similar to TCPro</a:t>
            </a:r>
          </a:p>
          <a:p>
            <a:endParaRPr lang="en-US" sz="2800" dirty="0"/>
          </a:p>
          <a:p>
            <a:r>
              <a:rPr lang="en-US" sz="3500" dirty="0"/>
              <a:t>Supplementing </a:t>
            </a:r>
            <a:r>
              <a:rPr lang="en-US" sz="3500" i="1" dirty="0"/>
              <a:t>ex vivo</a:t>
            </a:r>
            <a:r>
              <a:rPr lang="en-US" sz="3500" dirty="0"/>
              <a:t> assay data with MAPPs assay data for mechanistic model improvement </a:t>
            </a:r>
          </a:p>
          <a:p>
            <a:endParaRPr lang="en-US" sz="2800" dirty="0"/>
          </a:p>
          <a:p>
            <a:r>
              <a:rPr lang="en-US" sz="3200" dirty="0"/>
              <a:t>Immunogenicity development and progression in pregnant people, neonates, and infants (Dr. Padilla)</a:t>
            </a:r>
            <a:endParaRPr lang="en-US" sz="2800" dirty="0"/>
          </a:p>
        </p:txBody>
      </p:sp>
      <p:grpSp>
        <p:nvGrpSpPr>
          <p:cNvPr id="6" name="Group 5">
            <a:extLst>
              <a:ext uri="{FF2B5EF4-FFF2-40B4-BE49-F238E27FC236}">
                <a16:creationId xmlns:a16="http://schemas.microsoft.com/office/drawing/2014/main" id="{2F31141A-E5F4-460E-BF4F-1A0FB2B1CE84}"/>
              </a:ext>
            </a:extLst>
          </p:cNvPr>
          <p:cNvGrpSpPr/>
          <p:nvPr/>
        </p:nvGrpSpPr>
        <p:grpSpPr>
          <a:xfrm>
            <a:off x="9813057" y="4524949"/>
            <a:ext cx="1866900" cy="1866900"/>
            <a:chOff x="9189599" y="3278031"/>
            <a:chExt cx="1866900" cy="1866900"/>
          </a:xfrm>
        </p:grpSpPr>
        <p:pic>
          <p:nvPicPr>
            <p:cNvPr id="1026" name="Picture 2" descr="Image result for dustin padilla">
              <a:extLst>
                <a:ext uri="{FF2B5EF4-FFF2-40B4-BE49-F238E27FC236}">
                  <a16:creationId xmlns:a16="http://schemas.microsoft.com/office/drawing/2014/main" id="{D292F87A-A0AE-4605-BA9E-2500F1927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9599" y="3278031"/>
              <a:ext cx="1866900" cy="18669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a:extLst>
                <a:ext uri="{FF2B5EF4-FFF2-40B4-BE49-F238E27FC236}">
                  <a16:creationId xmlns:a16="http://schemas.microsoft.com/office/drawing/2014/main" id="{1BC873BE-3A6D-4610-A01C-B95CDFD5A2B8}"/>
                </a:ext>
              </a:extLst>
            </p:cNvPr>
            <p:cNvSpPr txBox="1">
              <a:spLocks noChangeArrowheads="1"/>
            </p:cNvSpPr>
            <p:nvPr/>
          </p:nvSpPr>
          <p:spPr bwMode="auto">
            <a:xfrm>
              <a:off x="9506307" y="4842159"/>
              <a:ext cx="1383586" cy="20925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outerShdw blurRad="38100" dist="38100" dir="2700000" algn="tl">
                      <a:srgbClr val="000000">
                        <a:alpha val="43137"/>
                      </a:srgbClr>
                    </a:outerShdw>
                  </a:effectLst>
                  <a:latin typeface="Calibri" panose="020F0502020204030204" pitchFamily="34" charset="0"/>
                </a:rPr>
                <a:t>Dr. Dustin Padilla</a:t>
              </a:r>
              <a:endParaRPr kumimoji="0" lang="en-US" altLang="en-US" sz="36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grpSp>
      <p:grpSp>
        <p:nvGrpSpPr>
          <p:cNvPr id="7" name="Group 6">
            <a:extLst>
              <a:ext uri="{FF2B5EF4-FFF2-40B4-BE49-F238E27FC236}">
                <a16:creationId xmlns:a16="http://schemas.microsoft.com/office/drawing/2014/main" id="{199F0964-C70F-4719-BA7B-990B88BBB70D}"/>
              </a:ext>
            </a:extLst>
          </p:cNvPr>
          <p:cNvGrpSpPr/>
          <p:nvPr/>
        </p:nvGrpSpPr>
        <p:grpSpPr>
          <a:xfrm>
            <a:off x="9173642" y="1541264"/>
            <a:ext cx="2506315" cy="2682505"/>
            <a:chOff x="8550184" y="1697123"/>
            <a:chExt cx="2506315" cy="2682505"/>
          </a:xfrm>
        </p:grpSpPr>
        <p:pic>
          <p:nvPicPr>
            <p:cNvPr id="14" name="Picture 13" descr="Representative images showing vaccines and allergen extracts">
              <a:extLst>
                <a:ext uri="{FF2B5EF4-FFF2-40B4-BE49-F238E27FC236}">
                  <a16:creationId xmlns:a16="http://schemas.microsoft.com/office/drawing/2014/main" id="{430CCE3B-957C-4D94-BD23-D4CAF3049821}"/>
                </a:ext>
              </a:extLst>
            </p:cNvPr>
            <p:cNvPicPr>
              <a:picLocks noChangeAspect="1"/>
            </p:cNvPicPr>
            <p:nvPr/>
          </p:nvPicPr>
          <p:blipFill rotWithShape="1">
            <a:blip r:embed="rId6"/>
            <a:srcRect l="49897"/>
            <a:stretch/>
          </p:blipFill>
          <p:spPr>
            <a:xfrm>
              <a:off x="8550184" y="1697123"/>
              <a:ext cx="2506315" cy="1449231"/>
            </a:xfrm>
            <a:prstGeom prst="rect">
              <a:avLst/>
            </a:prstGeom>
          </p:spPr>
        </p:pic>
        <p:pic>
          <p:nvPicPr>
            <p:cNvPr id="15" name="Picture 14" descr="Representative images showing vaccines and allergen extracts">
              <a:extLst>
                <a:ext uri="{FF2B5EF4-FFF2-40B4-BE49-F238E27FC236}">
                  <a16:creationId xmlns:a16="http://schemas.microsoft.com/office/drawing/2014/main" id="{A2B19921-23D8-4BDF-91F1-0EA45B659B54}"/>
                </a:ext>
              </a:extLst>
            </p:cNvPr>
            <p:cNvPicPr>
              <a:picLocks noChangeAspect="1"/>
            </p:cNvPicPr>
            <p:nvPr/>
          </p:nvPicPr>
          <p:blipFill rotWithShape="1">
            <a:blip r:embed="rId6"/>
            <a:srcRect t="8534" r="50103" b="5957"/>
            <a:stretch/>
          </p:blipFill>
          <p:spPr>
            <a:xfrm>
              <a:off x="8560466" y="3140403"/>
              <a:ext cx="2496033" cy="1239225"/>
            </a:xfrm>
            <a:prstGeom prst="rect">
              <a:avLst/>
            </a:prstGeom>
          </p:spPr>
        </p:pic>
      </p:grpSp>
      <p:pic>
        <p:nvPicPr>
          <p:cNvPr id="4" name="Audio 3">
            <a:hlinkClick r:id="" action="ppaction://media"/>
            <a:extLst>
              <a:ext uri="{FF2B5EF4-FFF2-40B4-BE49-F238E27FC236}">
                <a16:creationId xmlns:a16="http://schemas.microsoft.com/office/drawing/2014/main" id="{53DED355-211C-4617-9BE5-D525FEF8AF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53756822"/>
      </p:ext>
    </p:extLst>
  </p:cSld>
  <p:clrMapOvr>
    <a:masterClrMapping/>
  </p:clrMapOvr>
  <mc:AlternateContent xmlns:mc="http://schemas.openxmlformats.org/markup-compatibility/2006" xmlns:p14="http://schemas.microsoft.com/office/powerpoint/2010/main">
    <mc:Choice Requires="p14">
      <p:transition spd="slow" p14:dur="2000" advTm="52948"/>
    </mc:Choice>
    <mc:Fallback xmlns="">
      <p:transition spd="slow" advTm="52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558_3D PowerPoint presentation (Hubble Telescope model)_RVA_v3.potx" id="{DA714CAD-954C-4F39-86D6-BED94FEBEACB}" vid="{57CC5FEC-698F-4DDC-9E3C-A300292229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1254</Words>
  <Application>Microsoft Office PowerPoint</Application>
  <PresentationFormat>Widescreen</PresentationFormat>
  <Paragraphs>118</Paragraphs>
  <Slides>12</Slides>
  <Notes>11</Notes>
  <HiddenSlides>0</HiddenSlides>
  <MMClips>12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Agency FB</vt:lpstr>
      <vt:lpstr>Arial</vt:lpstr>
      <vt:lpstr>Calibri</vt:lpstr>
      <vt:lpstr>Calibri Light</vt:lpstr>
      <vt:lpstr>Century Schoolbook</vt:lpstr>
      <vt:lpstr>Segoe UI Light</vt:lpstr>
      <vt:lpstr>Verdana</vt:lpstr>
      <vt:lpstr>Wingdings 2</vt:lpstr>
      <vt:lpstr>View</vt:lpstr>
      <vt:lpstr>Office Theme</vt:lpstr>
      <vt:lpstr>1_Office Theme</vt:lpstr>
      <vt:lpstr>Predictions of TCPro are Most Sensitive to the Frequency of Drug-Specific CD4+ Cells</vt:lpstr>
      <vt:lpstr>TCPro Validation: ex vivo T Cell Activation Assays Data</vt:lpstr>
      <vt:lpstr>Virtual Patient Cohort Development</vt:lpstr>
      <vt:lpstr>PowerPoint Presentation</vt:lpstr>
      <vt:lpstr>PowerPoint Presentation</vt:lpstr>
      <vt:lpstr>Prediction: Large variability in immunogenicity of individual patients</vt:lpstr>
      <vt:lpstr>Prediction: Insignificant differences among different ethno-geographic cohorts</vt:lpstr>
      <vt:lpstr>The Limitations of TCPro</vt:lpstr>
      <vt:lpstr>Future Steps</vt:lpstr>
      <vt:lpstr>Conclusions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TCPro: a novel model describing  the ex vivo immune response to therapeutic proteins and its  use for assigning immunogenicity risk  </dc:title>
  <dc:creator>Yogurtcu, Osman</dc:creator>
  <cp:lastModifiedBy>Yogurtcu, Osman</cp:lastModifiedBy>
  <cp:revision>30</cp:revision>
  <dcterms:created xsi:type="dcterms:W3CDTF">2021-02-24T15:40:24Z</dcterms:created>
  <dcterms:modified xsi:type="dcterms:W3CDTF">2021-02-25T13:54:26Z</dcterms:modified>
</cp:coreProperties>
</file>